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29" r:id="rId1"/>
  </p:sldMasterIdLst>
  <p:notesMasterIdLst>
    <p:notesMasterId r:id="rId37"/>
  </p:notesMasterIdLst>
  <p:handoutMasterIdLst>
    <p:handoutMasterId r:id="rId38"/>
  </p:handoutMasterIdLst>
  <p:sldIdLst>
    <p:sldId id="256" r:id="rId2"/>
    <p:sldId id="408" r:id="rId3"/>
    <p:sldId id="550" r:id="rId4"/>
    <p:sldId id="549" r:id="rId5"/>
    <p:sldId id="567" r:id="rId6"/>
    <p:sldId id="446" r:id="rId7"/>
    <p:sldId id="553" r:id="rId8"/>
    <p:sldId id="552" r:id="rId9"/>
    <p:sldId id="554" r:id="rId10"/>
    <p:sldId id="555" r:id="rId11"/>
    <p:sldId id="556" r:id="rId12"/>
    <p:sldId id="557" r:id="rId13"/>
    <p:sldId id="558" r:id="rId14"/>
    <p:sldId id="559" r:id="rId15"/>
    <p:sldId id="560" r:id="rId16"/>
    <p:sldId id="561" r:id="rId17"/>
    <p:sldId id="562" r:id="rId18"/>
    <p:sldId id="563" r:id="rId19"/>
    <p:sldId id="564" r:id="rId20"/>
    <p:sldId id="565" r:id="rId21"/>
    <p:sldId id="566" r:id="rId22"/>
    <p:sldId id="570" r:id="rId23"/>
    <p:sldId id="569" r:id="rId24"/>
    <p:sldId id="571" r:id="rId25"/>
    <p:sldId id="572" r:id="rId26"/>
    <p:sldId id="573" r:id="rId27"/>
    <p:sldId id="574" r:id="rId28"/>
    <p:sldId id="575" r:id="rId29"/>
    <p:sldId id="576" r:id="rId30"/>
    <p:sldId id="578" r:id="rId31"/>
    <p:sldId id="579" r:id="rId32"/>
    <p:sldId id="580" r:id="rId33"/>
    <p:sldId id="581" r:id="rId34"/>
    <p:sldId id="582" r:id="rId35"/>
    <p:sldId id="583" r:id="rId3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282E"/>
    <a:srgbClr val="F49E00"/>
    <a:srgbClr val="0400F4"/>
    <a:srgbClr val="9BBB59"/>
    <a:srgbClr val="C0504D"/>
    <a:srgbClr val="ECECEC"/>
    <a:srgbClr val="D7D7D7"/>
    <a:srgbClr val="7A7A7A"/>
    <a:srgbClr val="FFFFFF"/>
    <a:srgbClr val="97A7D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0E3BE1-5816-4994-80EA-BF12E1A854C8}" v="221" dt="2022-02-18T19:34:20.13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autoAdjust="0"/>
    <p:restoredTop sz="93655" autoAdjust="0"/>
  </p:normalViewPr>
  <p:slideViewPr>
    <p:cSldViewPr snapToGrid="0" snapToObjects="1">
      <p:cViewPr varScale="1">
        <p:scale>
          <a:sx n="107" d="100"/>
          <a:sy n="107" d="100"/>
        </p:scale>
        <p:origin x="1176" y="96"/>
      </p:cViewPr>
      <p:guideLst>
        <p:guide orient="horz" pos="2160"/>
        <p:guide pos="2880"/>
      </p:guideLst>
    </p:cSldViewPr>
  </p:slideViewPr>
  <p:outlineViewPr>
    <p:cViewPr>
      <p:scale>
        <a:sx n="33" d="100"/>
        <a:sy n="33" d="100"/>
      </p:scale>
      <p:origin x="0" y="-13956"/>
    </p:cViewPr>
  </p:outlineViewPr>
  <p:notesTextViewPr>
    <p:cViewPr>
      <p:scale>
        <a:sx n="200" d="100"/>
        <a:sy n="2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BF8044-1598-EF4E-BBDA-D110E031C231}" type="datetimeFigureOut">
              <a:rPr lang="en-US" smtClean="0"/>
              <a:t>2/21/2022</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32F2A42-ED51-374F-BBBC-F1258454E8CF}" type="slidenum">
              <a:rPr lang="en-US" smtClean="0"/>
              <a:t>‹#›</a:t>
            </a:fld>
            <a:endParaRPr lang="en-US"/>
          </a:p>
        </p:txBody>
      </p:sp>
    </p:spTree>
    <p:extLst>
      <p:ext uri="{BB962C8B-B14F-4D97-AF65-F5344CB8AC3E}">
        <p14:creationId xmlns:p14="http://schemas.microsoft.com/office/powerpoint/2010/main" val="410355281"/>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jpg>
</file>

<file path=ppt/media/image12.png>
</file>

<file path=ppt/media/image13.jpg>
</file>

<file path=ppt/media/image14.jpg>
</file>

<file path=ppt/media/image15.jpg>
</file>

<file path=ppt/media/image16.jpg>
</file>

<file path=ppt/media/image17.jpg>
</file>

<file path=ppt/media/image18.jpg>
</file>

<file path=ppt/media/image2.tiff>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FEE2225-873F-6F40-BA29-3AE101B223B8}" type="datetimeFigureOut">
              <a:rPr lang="en-US" smtClean="0"/>
              <a:t>2/21/2022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D00F789-BC41-F84C-B61C-313B216D0D17}" type="slidenum">
              <a:rPr lang="en-US" smtClean="0"/>
              <a:t>‹#›</a:t>
            </a:fld>
            <a:endParaRPr lang="en-US"/>
          </a:p>
        </p:txBody>
      </p:sp>
    </p:spTree>
    <p:extLst>
      <p:ext uri="{BB962C8B-B14F-4D97-AF65-F5344CB8AC3E}">
        <p14:creationId xmlns:p14="http://schemas.microsoft.com/office/powerpoint/2010/main" val="355078845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D00F789-BC41-F84C-B61C-313B216D0D17}" type="slidenum">
              <a:rPr lang="en-US" smtClean="0"/>
              <a:t>1</a:t>
            </a:fld>
            <a:endParaRPr lang="en-US"/>
          </a:p>
        </p:txBody>
      </p:sp>
    </p:spTree>
    <p:extLst>
      <p:ext uri="{BB962C8B-B14F-4D97-AF65-F5344CB8AC3E}">
        <p14:creationId xmlns:p14="http://schemas.microsoft.com/office/powerpoint/2010/main" val="17405473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16</a:t>
            </a:fld>
            <a:endParaRPr lang="en-US"/>
          </a:p>
        </p:txBody>
      </p:sp>
    </p:spTree>
    <p:extLst>
      <p:ext uri="{BB962C8B-B14F-4D97-AF65-F5344CB8AC3E}">
        <p14:creationId xmlns:p14="http://schemas.microsoft.com/office/powerpoint/2010/main" val="26373884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17</a:t>
            </a:fld>
            <a:endParaRPr lang="en-US"/>
          </a:p>
        </p:txBody>
      </p:sp>
    </p:spTree>
    <p:extLst>
      <p:ext uri="{BB962C8B-B14F-4D97-AF65-F5344CB8AC3E}">
        <p14:creationId xmlns:p14="http://schemas.microsoft.com/office/powerpoint/2010/main" val="15946384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18</a:t>
            </a:fld>
            <a:endParaRPr lang="en-US"/>
          </a:p>
        </p:txBody>
      </p:sp>
    </p:spTree>
    <p:extLst>
      <p:ext uri="{BB962C8B-B14F-4D97-AF65-F5344CB8AC3E}">
        <p14:creationId xmlns:p14="http://schemas.microsoft.com/office/powerpoint/2010/main" val="4913249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19</a:t>
            </a:fld>
            <a:endParaRPr lang="en-US"/>
          </a:p>
        </p:txBody>
      </p:sp>
    </p:spTree>
    <p:extLst>
      <p:ext uri="{BB962C8B-B14F-4D97-AF65-F5344CB8AC3E}">
        <p14:creationId xmlns:p14="http://schemas.microsoft.com/office/powerpoint/2010/main" val="33387056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21</a:t>
            </a:fld>
            <a:endParaRPr lang="en-US"/>
          </a:p>
        </p:txBody>
      </p:sp>
    </p:spTree>
    <p:extLst>
      <p:ext uri="{BB962C8B-B14F-4D97-AF65-F5344CB8AC3E}">
        <p14:creationId xmlns:p14="http://schemas.microsoft.com/office/powerpoint/2010/main" val="918310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22</a:t>
            </a:fld>
            <a:endParaRPr lang="en-US"/>
          </a:p>
        </p:txBody>
      </p:sp>
    </p:spTree>
    <p:extLst>
      <p:ext uri="{BB962C8B-B14F-4D97-AF65-F5344CB8AC3E}">
        <p14:creationId xmlns:p14="http://schemas.microsoft.com/office/powerpoint/2010/main" val="36449743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23</a:t>
            </a:fld>
            <a:endParaRPr lang="en-US"/>
          </a:p>
        </p:txBody>
      </p:sp>
    </p:spTree>
    <p:extLst>
      <p:ext uri="{BB962C8B-B14F-4D97-AF65-F5344CB8AC3E}">
        <p14:creationId xmlns:p14="http://schemas.microsoft.com/office/powerpoint/2010/main" val="6908271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27</a:t>
            </a:fld>
            <a:endParaRPr lang="en-US"/>
          </a:p>
        </p:txBody>
      </p:sp>
    </p:spTree>
    <p:extLst>
      <p:ext uri="{BB962C8B-B14F-4D97-AF65-F5344CB8AC3E}">
        <p14:creationId xmlns:p14="http://schemas.microsoft.com/office/powerpoint/2010/main" val="310211139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29</a:t>
            </a:fld>
            <a:endParaRPr lang="en-US"/>
          </a:p>
        </p:txBody>
      </p:sp>
    </p:spTree>
    <p:extLst>
      <p:ext uri="{BB962C8B-B14F-4D97-AF65-F5344CB8AC3E}">
        <p14:creationId xmlns:p14="http://schemas.microsoft.com/office/powerpoint/2010/main" val="62087632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33</a:t>
            </a:fld>
            <a:endParaRPr lang="en-US"/>
          </a:p>
        </p:txBody>
      </p:sp>
    </p:spTree>
    <p:extLst>
      <p:ext uri="{BB962C8B-B14F-4D97-AF65-F5344CB8AC3E}">
        <p14:creationId xmlns:p14="http://schemas.microsoft.com/office/powerpoint/2010/main" val="292507611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8</a:t>
            </a:fld>
            <a:endParaRPr lang="en-US"/>
          </a:p>
        </p:txBody>
      </p:sp>
    </p:spTree>
    <p:extLst>
      <p:ext uri="{BB962C8B-B14F-4D97-AF65-F5344CB8AC3E}">
        <p14:creationId xmlns:p14="http://schemas.microsoft.com/office/powerpoint/2010/main" val="26146556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9</a:t>
            </a:fld>
            <a:endParaRPr lang="en-US"/>
          </a:p>
        </p:txBody>
      </p:sp>
    </p:spTree>
    <p:extLst>
      <p:ext uri="{BB962C8B-B14F-4D97-AF65-F5344CB8AC3E}">
        <p14:creationId xmlns:p14="http://schemas.microsoft.com/office/powerpoint/2010/main" val="8986847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10</a:t>
            </a:fld>
            <a:endParaRPr lang="en-US"/>
          </a:p>
        </p:txBody>
      </p:sp>
    </p:spTree>
    <p:extLst>
      <p:ext uri="{BB962C8B-B14F-4D97-AF65-F5344CB8AC3E}">
        <p14:creationId xmlns:p14="http://schemas.microsoft.com/office/powerpoint/2010/main" val="11074002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11</a:t>
            </a:fld>
            <a:endParaRPr lang="en-US"/>
          </a:p>
        </p:txBody>
      </p:sp>
    </p:spTree>
    <p:extLst>
      <p:ext uri="{BB962C8B-B14F-4D97-AF65-F5344CB8AC3E}">
        <p14:creationId xmlns:p14="http://schemas.microsoft.com/office/powerpoint/2010/main" val="570568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12</a:t>
            </a:fld>
            <a:endParaRPr lang="en-US"/>
          </a:p>
        </p:txBody>
      </p:sp>
    </p:spTree>
    <p:extLst>
      <p:ext uri="{BB962C8B-B14F-4D97-AF65-F5344CB8AC3E}">
        <p14:creationId xmlns:p14="http://schemas.microsoft.com/office/powerpoint/2010/main" val="38422917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13</a:t>
            </a:fld>
            <a:endParaRPr lang="en-US"/>
          </a:p>
        </p:txBody>
      </p:sp>
    </p:spTree>
    <p:extLst>
      <p:ext uri="{BB962C8B-B14F-4D97-AF65-F5344CB8AC3E}">
        <p14:creationId xmlns:p14="http://schemas.microsoft.com/office/powerpoint/2010/main" val="32297319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14</a:t>
            </a:fld>
            <a:endParaRPr lang="en-US"/>
          </a:p>
        </p:txBody>
      </p:sp>
    </p:spTree>
    <p:extLst>
      <p:ext uri="{BB962C8B-B14F-4D97-AF65-F5344CB8AC3E}">
        <p14:creationId xmlns:p14="http://schemas.microsoft.com/office/powerpoint/2010/main" val="2550873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D00F789-BC41-F84C-B61C-313B216D0D17}" type="slidenum">
              <a:rPr lang="en-US" smtClean="0"/>
              <a:t>15</a:t>
            </a:fld>
            <a:endParaRPr lang="en-US"/>
          </a:p>
        </p:txBody>
      </p:sp>
    </p:spTree>
    <p:extLst>
      <p:ext uri="{BB962C8B-B14F-4D97-AF65-F5344CB8AC3E}">
        <p14:creationId xmlns:p14="http://schemas.microsoft.com/office/powerpoint/2010/main" val="19032182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John P. Dickerson - EC 2016</a:t>
            </a:r>
          </a:p>
        </p:txBody>
      </p:sp>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BA9B540C-44DA-4F69-89C9-7C84606640D3}"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John P. Dickerson - EC 2016</a:t>
            </a:r>
          </a:p>
        </p:txBody>
      </p:sp>
      <p:sp>
        <p:nvSpPr>
          <p:cNvPr id="6" name="Slide Number Placeholder 5"/>
          <p:cNvSpPr>
            <a:spLocks noGrp="1"/>
          </p:cNvSpPr>
          <p:nvPr>
            <p:ph type="sldNum" sz="quarter" idx="12"/>
          </p:nvPr>
        </p:nvSpPr>
        <p:spPr/>
        <p:txBody>
          <a:bodyPr/>
          <a:lstStyle/>
          <a:p>
            <a:fld id="{A2EF37A0-74FC-AB4F-AE4C-D9BFC6719E9F}"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John P. Dickerson - EC 2016</a:t>
            </a:r>
          </a:p>
        </p:txBody>
      </p:sp>
      <p:sp>
        <p:nvSpPr>
          <p:cNvPr id="6" name="Slide Number Placeholder 5"/>
          <p:cNvSpPr>
            <a:spLocks noGrp="1"/>
          </p:cNvSpPr>
          <p:nvPr>
            <p:ph type="sldNum" sz="quarter" idx="12"/>
          </p:nvPr>
        </p:nvSpPr>
        <p:spPr/>
        <p:txBody>
          <a:bodyPr/>
          <a:lstStyle/>
          <a:p>
            <a:fld id="{A2EF37A0-74FC-AB4F-AE4C-D9BFC6719E9F}"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en-US"/>
              <a:t>John P. Dickerson - EC 2016</a:t>
            </a:r>
          </a:p>
        </p:txBody>
      </p:sp>
      <p:sp>
        <p:nvSpPr>
          <p:cNvPr id="6" name="Slide Number Placeholder 5"/>
          <p:cNvSpPr>
            <a:spLocks noGrp="1"/>
          </p:cNvSpPr>
          <p:nvPr>
            <p:ph type="sldNum" sz="quarter" idx="12"/>
          </p:nvPr>
        </p:nvSpPr>
        <p:spPr/>
        <p:txBody>
          <a:bodyPr/>
          <a:lstStyle/>
          <a:p>
            <a:fld id="{A2EF37A0-74FC-AB4F-AE4C-D9BFC6719E9F}"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endParaRPr lang="en-US"/>
          </a:p>
        </p:txBody>
      </p:sp>
      <p:sp>
        <p:nvSpPr>
          <p:cNvPr id="8" name="Slide Number Placeholder 7"/>
          <p:cNvSpPr>
            <a:spLocks noGrp="1"/>
          </p:cNvSpPr>
          <p:nvPr>
            <p:ph type="sldNum" sz="quarter" idx="11"/>
          </p:nvPr>
        </p:nvSpPr>
        <p:spPr/>
        <p:txBody>
          <a:bodyPr/>
          <a:lstStyle/>
          <a:p>
            <a:fld id="{A2EF37A0-74FC-AB4F-AE4C-D9BFC6719E9F}" type="slidenum">
              <a:rPr lang="en-US" smtClean="0"/>
              <a:t>‹#›</a:t>
            </a:fld>
            <a:endParaRPr lang="en-US"/>
          </a:p>
        </p:txBody>
      </p:sp>
      <p:sp>
        <p:nvSpPr>
          <p:cNvPr id="9" name="Footer Placeholder 8"/>
          <p:cNvSpPr>
            <a:spLocks noGrp="1"/>
          </p:cNvSpPr>
          <p:nvPr>
            <p:ph type="ftr" sz="quarter" idx="12"/>
          </p:nvPr>
        </p:nvSpPr>
        <p:spPr/>
        <p:txBody>
          <a:bodyPr/>
          <a:lstStyle/>
          <a:p>
            <a:r>
              <a:rPr lang="en-US"/>
              <a:t>John P. Dickerson - EC 2016</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John P. Dickerson - EC 2016</a:t>
            </a:r>
          </a:p>
        </p:txBody>
      </p:sp>
      <p:sp>
        <p:nvSpPr>
          <p:cNvPr id="7" name="Slide Number Placeholder 6"/>
          <p:cNvSpPr>
            <a:spLocks noGrp="1"/>
          </p:cNvSpPr>
          <p:nvPr>
            <p:ph type="sldNum" sz="quarter" idx="12"/>
          </p:nvPr>
        </p:nvSpPr>
        <p:spPr/>
        <p:txBody>
          <a:bodyPr/>
          <a:lstStyle/>
          <a:p>
            <a:fld id="{A2EF37A0-74FC-AB4F-AE4C-D9BFC6719E9F}"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en-US"/>
              <a:t>John P. Dickerson - EC 2016</a:t>
            </a:r>
          </a:p>
        </p:txBody>
      </p:sp>
      <p:sp>
        <p:nvSpPr>
          <p:cNvPr id="9" name="Slide Number Placeholder 8"/>
          <p:cNvSpPr>
            <a:spLocks noGrp="1"/>
          </p:cNvSpPr>
          <p:nvPr>
            <p:ph type="sldNum" sz="quarter" idx="12"/>
          </p:nvPr>
        </p:nvSpPr>
        <p:spPr/>
        <p:txBody>
          <a:bodyPr/>
          <a:lstStyle/>
          <a:p>
            <a:fld id="{A2EF37A0-74FC-AB4F-AE4C-D9BFC6719E9F}"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r>
              <a:rPr lang="en-US"/>
              <a:t>John P. Dickerson - EC 2016</a:t>
            </a:r>
          </a:p>
        </p:txBody>
      </p:sp>
      <p:sp>
        <p:nvSpPr>
          <p:cNvPr id="5" name="Slide Number Placeholder 4"/>
          <p:cNvSpPr>
            <a:spLocks noGrp="1"/>
          </p:cNvSpPr>
          <p:nvPr>
            <p:ph type="sldNum" sz="quarter" idx="12"/>
          </p:nvPr>
        </p:nvSpPr>
        <p:spPr/>
        <p:txBody>
          <a:bodyPr/>
          <a:lstStyle/>
          <a:p>
            <a:fld id="{A2EF37A0-74FC-AB4F-AE4C-D9BFC6719E9F}"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en-US"/>
              <a:t>John P. Dickerson - EC 2016</a:t>
            </a:r>
          </a:p>
        </p:txBody>
      </p:sp>
      <p:sp>
        <p:nvSpPr>
          <p:cNvPr id="4" name="Slide Number Placeholder 3"/>
          <p:cNvSpPr>
            <a:spLocks noGrp="1"/>
          </p:cNvSpPr>
          <p:nvPr>
            <p:ph type="sldNum" sz="quarter" idx="12"/>
          </p:nvPr>
        </p:nvSpPr>
        <p:spPr/>
        <p:txBody>
          <a:bodyPr/>
          <a:lstStyle/>
          <a:p>
            <a:fld id="{A2EF37A0-74FC-AB4F-AE4C-D9BFC6719E9F}"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John P. Dickerson - EC 2016</a:t>
            </a:r>
          </a:p>
        </p:txBody>
      </p:sp>
      <p:sp>
        <p:nvSpPr>
          <p:cNvPr id="7" name="Slide Number Placeholder 6"/>
          <p:cNvSpPr>
            <a:spLocks noGrp="1"/>
          </p:cNvSpPr>
          <p:nvPr>
            <p:ph type="sldNum" sz="quarter" idx="12"/>
          </p:nvPr>
        </p:nvSpPr>
        <p:spPr/>
        <p:txBody>
          <a:bodyPr/>
          <a:lstStyle/>
          <a:p>
            <a:fld id="{BA9B540C-44DA-4F69-89C9-7C84606640D3}" type="slidenum">
              <a:rPr lang="en-US" smtClean="0"/>
              <a:pPr/>
              <a:t>‹#›</a:t>
            </a:fld>
            <a:endParaRPr lang="en-US"/>
          </a:p>
        </p:txBody>
      </p:sp>
      <p:sp>
        <p:nvSpPr>
          <p:cNvPr id="8" name="Title 7"/>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en-US"/>
              <a:t>John P. Dickerson - EC 2016</a:t>
            </a:r>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A2EF37A0-74FC-AB4F-AE4C-D9BFC6719E9F}" type="slidenum">
              <a:rPr lang="en-US" smtClean="0"/>
              <a:t>‹#›</a:t>
            </a:fld>
            <a:endParaRPr lang="en-US"/>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endParaRPr lang="en-US"/>
          </a:p>
        </p:txBody>
      </p:sp>
      <p:sp>
        <p:nvSpPr>
          <p:cNvPr id="5" name="Footer Placeholder 4"/>
          <p:cNvSpPr>
            <a:spLocks noGrp="1"/>
          </p:cNvSpPr>
          <p:nvPr>
            <p:ph type="ftr" sz="quarter" idx="3"/>
          </p:nvPr>
        </p:nvSpPr>
        <p:spPr>
          <a:xfrm>
            <a:off x="2857500" y="6492875"/>
            <a:ext cx="3429000" cy="283845"/>
          </a:xfrm>
          <a:prstGeom prst="rect">
            <a:avLst/>
          </a:prstGeom>
        </p:spPr>
        <p:txBody>
          <a:bodyPr vert="horz" lIns="91440" tIns="45720" rIns="91440" bIns="45720" rtlCol="0" anchor="t"/>
          <a:lstStyle>
            <a:lvl1pPr algn="ctr">
              <a:defRPr sz="1000">
                <a:solidFill>
                  <a:schemeClr val="tx2"/>
                </a:solidFill>
              </a:defRPr>
            </a:lvl1pPr>
          </a:lstStyle>
          <a:p>
            <a:r>
              <a:rPr lang="en-US"/>
              <a:t>John P. Dickerson - EC 2016</a:t>
            </a:r>
            <a:endParaRPr lang="en-US" dirty="0"/>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chemeClr val="tx2"/>
                </a:solidFill>
              </a:defRPr>
            </a:lvl1pPr>
          </a:lstStyle>
          <a:p>
            <a:fld id="{A2EF37A0-74FC-AB4F-AE4C-D9BFC6719E9F}" type="slidenum">
              <a:rPr lang="en-US" smtClean="0"/>
              <a:t>‹#›</a:t>
            </a:fld>
            <a:endParaRPr lang="en-US"/>
          </a:p>
        </p:txBody>
      </p:sp>
      <p:sp>
        <p:nvSpPr>
          <p:cNvPr id="7" name="Rectangle 6"/>
          <p:cNvSpPr/>
          <p:nvPr/>
        </p:nvSpPr>
        <p:spPr>
          <a:xfrm>
            <a:off x="9001124" y="0"/>
            <a:ext cx="142876"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371600"/>
            <a:ext cx="142876" cy="54864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Lst>
  <p:hf hdr="0" ft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jpg"/></Relationships>
</file>

<file path=ppt/slides/_rels/slide15.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jpg"/></Relationships>
</file>

<file path=ppt/slides/_rels/slide16.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jpg"/></Relationships>
</file>

<file path=ppt/slides/_rels/slide1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jpg"/></Relationships>
</file>

<file path=ppt/slides/_rels/slide18.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jpg"/></Relationships>
</file>

<file path=ppt/slides/_rels/slide1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4.jpg"/><Relationship Id="rId5" Type="http://schemas.openxmlformats.org/officeDocument/2006/relationships/image" Target="../media/image3.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4.jp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3.png"/><Relationship Id="rId7"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5.png"/><Relationship Id="rId4" Type="http://schemas.openxmlformats.org/officeDocument/2006/relationships/image" Target="../media/image4.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image" Target="../media/image13.jpg"/><Relationship Id="rId7" Type="http://schemas.openxmlformats.org/officeDocument/2006/relationships/image" Target="../media/image17.jpg"/><Relationship Id="rId2" Type="http://schemas.openxmlformats.org/officeDocument/2006/relationships/image" Target="../media/image12.jpg"/><Relationship Id="rId1" Type="http://schemas.openxmlformats.org/officeDocument/2006/relationships/slideLayout" Target="../slideLayouts/slideLayout2.xml"/><Relationship Id="rId6" Type="http://schemas.openxmlformats.org/officeDocument/2006/relationships/image" Target="../media/image16.jpg"/><Relationship Id="rId5" Type="http://schemas.openxmlformats.org/officeDocument/2006/relationships/image" Target="../media/image15.jpg"/><Relationship Id="rId4" Type="http://schemas.openxmlformats.org/officeDocument/2006/relationships/image" Target="../media/image1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tinyurl.com/affmatch"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7.png"/><Relationship Id="rId7"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47343"/>
            <a:ext cx="7772400" cy="3783744"/>
          </a:xfrm>
        </p:spPr>
        <p:txBody>
          <a:bodyPr>
            <a:normAutofit/>
          </a:bodyPr>
          <a:lstStyle/>
          <a:p>
            <a:r>
              <a:rPr lang="en-US" sz="4000" dirty="0"/>
              <a:t>Mechanism Design</a:t>
            </a:r>
            <a:endParaRPr lang="en-US" sz="4800" i="1" dirty="0">
              <a:solidFill>
                <a:schemeClr val="bg1">
                  <a:lumMod val="50000"/>
                </a:schemeClr>
              </a:solidFill>
            </a:endParaRPr>
          </a:p>
        </p:txBody>
      </p:sp>
      <p:sp>
        <p:nvSpPr>
          <p:cNvPr id="3" name="Subtitle 2"/>
          <p:cNvSpPr>
            <a:spLocks noGrp="1"/>
          </p:cNvSpPr>
          <p:nvPr>
            <p:ph type="subTitle" idx="1"/>
          </p:nvPr>
        </p:nvSpPr>
        <p:spPr>
          <a:xfrm>
            <a:off x="457200" y="2923507"/>
            <a:ext cx="6858000" cy="641234"/>
          </a:xfrm>
        </p:spPr>
        <p:txBody>
          <a:bodyPr/>
          <a:lstStyle/>
          <a:p>
            <a:r>
              <a:rPr lang="en-US" dirty="0"/>
              <a:t>John P Dickerson and Marina Knittel</a:t>
            </a:r>
          </a:p>
        </p:txBody>
      </p:sp>
      <p:sp>
        <p:nvSpPr>
          <p:cNvPr id="5" name="TextBox 4"/>
          <p:cNvSpPr txBox="1"/>
          <p:nvPr/>
        </p:nvSpPr>
        <p:spPr>
          <a:xfrm>
            <a:off x="457200" y="5080696"/>
            <a:ext cx="2576383" cy="1323439"/>
          </a:xfrm>
          <a:prstGeom prst="rect">
            <a:avLst/>
          </a:prstGeom>
          <a:noFill/>
        </p:spPr>
        <p:txBody>
          <a:bodyPr wrap="square" rtlCol="0">
            <a:spAutoFit/>
          </a:bodyPr>
          <a:lstStyle/>
          <a:p>
            <a:r>
              <a:rPr lang="en-US" sz="1600" b="1" dirty="0"/>
              <a:t>Lecture #9 – 02/21/2022</a:t>
            </a:r>
          </a:p>
          <a:p>
            <a:endParaRPr lang="en-US" sz="1600" b="1" dirty="0"/>
          </a:p>
          <a:p>
            <a:r>
              <a:rPr lang="en-US" sz="1600" b="1" dirty="0"/>
              <a:t>CMSC498T</a:t>
            </a:r>
          </a:p>
          <a:p>
            <a:r>
              <a:rPr lang="en-US" sz="1600" b="1" dirty="0"/>
              <a:t>Mondays &amp; Wednesdays</a:t>
            </a:r>
          </a:p>
          <a:p>
            <a:r>
              <a:rPr lang="en-US" sz="1600" b="1" dirty="0"/>
              <a:t>2:00pm – 3:15pm</a:t>
            </a:r>
            <a:endParaRPr lang="en-US" sz="1600" dirty="0"/>
          </a:p>
        </p:txBody>
      </p:sp>
      <p:pic>
        <p:nvPicPr>
          <p:cNvPr id="7" name="Picture 6"/>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4655713" y="5080696"/>
            <a:ext cx="3721993" cy="1293858"/>
          </a:xfrm>
          <a:prstGeom prst="rect">
            <a:avLst/>
          </a:prstGeom>
        </p:spPr>
      </p:pic>
    </p:spTree>
    <p:extLst>
      <p:ext uri="{BB962C8B-B14F-4D97-AF65-F5344CB8AC3E}">
        <p14:creationId xmlns:p14="http://schemas.microsoft.com/office/powerpoint/2010/main" val="29385995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Affiliations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10</a:t>
            </a:fld>
            <a:endParaRPr lang="en-US"/>
          </a:p>
        </p:txBody>
      </p:sp>
      <p:pic>
        <p:nvPicPr>
          <p:cNvPr id="26" name="Picture 25" descr="Icon&#10;&#10;Description automatically generated">
            <a:extLst>
              <a:ext uri="{FF2B5EF4-FFF2-40B4-BE49-F238E27FC236}">
                <a16:creationId xmlns:a16="http://schemas.microsoft.com/office/drawing/2014/main" id="{302C05A1-4C1C-4B74-818C-230BCA640D18}"/>
              </a:ext>
            </a:extLst>
          </p:cNvPr>
          <p:cNvPicPr>
            <a:picLocks noChangeAspect="1"/>
          </p:cNvPicPr>
          <p:nvPr/>
        </p:nvPicPr>
        <p:blipFill>
          <a:blip r:embed="rId3"/>
          <a:stretch>
            <a:fillRect/>
          </a:stretch>
        </p:blipFill>
        <p:spPr>
          <a:xfrm>
            <a:off x="1612082" y="1760137"/>
            <a:ext cx="1013506" cy="674077"/>
          </a:xfrm>
          <a:prstGeom prst="rect">
            <a:avLst/>
          </a:prstGeom>
        </p:spPr>
      </p:pic>
      <p:pic>
        <p:nvPicPr>
          <p:cNvPr id="39" name="Picture 38" descr="Icon&#10;&#10;Description automatically generated">
            <a:extLst>
              <a:ext uri="{FF2B5EF4-FFF2-40B4-BE49-F238E27FC236}">
                <a16:creationId xmlns:a16="http://schemas.microsoft.com/office/drawing/2014/main" id="{35322FF5-0765-4AB3-A51A-FF49BA5B3C84}"/>
              </a:ext>
            </a:extLst>
          </p:cNvPr>
          <p:cNvPicPr>
            <a:picLocks noChangeAspect="1"/>
          </p:cNvPicPr>
          <p:nvPr/>
        </p:nvPicPr>
        <p:blipFill>
          <a:blip r:embed="rId3"/>
          <a:stretch>
            <a:fillRect/>
          </a:stretch>
        </p:blipFill>
        <p:spPr>
          <a:xfrm>
            <a:off x="1612082" y="2594807"/>
            <a:ext cx="1013506" cy="674077"/>
          </a:xfrm>
          <a:prstGeom prst="rect">
            <a:avLst/>
          </a:prstGeom>
        </p:spPr>
      </p:pic>
      <p:pic>
        <p:nvPicPr>
          <p:cNvPr id="40" name="Picture 39" descr="Icon&#10;&#10;Description automatically generated">
            <a:extLst>
              <a:ext uri="{FF2B5EF4-FFF2-40B4-BE49-F238E27FC236}">
                <a16:creationId xmlns:a16="http://schemas.microsoft.com/office/drawing/2014/main" id="{0642E88F-0186-4C2B-83CB-CAE9AF3535ED}"/>
              </a:ext>
            </a:extLst>
          </p:cNvPr>
          <p:cNvPicPr>
            <a:picLocks noChangeAspect="1"/>
          </p:cNvPicPr>
          <p:nvPr/>
        </p:nvPicPr>
        <p:blipFill>
          <a:blip r:embed="rId3"/>
          <a:stretch>
            <a:fillRect/>
          </a:stretch>
        </p:blipFill>
        <p:spPr>
          <a:xfrm>
            <a:off x="1612082" y="3421284"/>
            <a:ext cx="1013506" cy="674077"/>
          </a:xfrm>
          <a:prstGeom prst="rect">
            <a:avLst/>
          </a:prstGeom>
        </p:spPr>
      </p:pic>
      <p:pic>
        <p:nvPicPr>
          <p:cNvPr id="41" name="Picture 40" descr="Icon&#10;&#10;Description automatically generated">
            <a:extLst>
              <a:ext uri="{FF2B5EF4-FFF2-40B4-BE49-F238E27FC236}">
                <a16:creationId xmlns:a16="http://schemas.microsoft.com/office/drawing/2014/main" id="{8ADC0870-41F9-4113-BE86-FB6838390C20}"/>
              </a:ext>
            </a:extLst>
          </p:cNvPr>
          <p:cNvPicPr>
            <a:picLocks noChangeAspect="1"/>
          </p:cNvPicPr>
          <p:nvPr/>
        </p:nvPicPr>
        <p:blipFill>
          <a:blip r:embed="rId4"/>
          <a:stretch>
            <a:fillRect/>
          </a:stretch>
        </p:blipFill>
        <p:spPr>
          <a:xfrm>
            <a:off x="1608900" y="4239567"/>
            <a:ext cx="1013506" cy="674077"/>
          </a:xfrm>
          <a:prstGeom prst="rect">
            <a:avLst/>
          </a:prstGeom>
        </p:spPr>
      </p:pic>
      <p:pic>
        <p:nvPicPr>
          <p:cNvPr id="42" name="Picture 41" descr="Icon&#10;&#10;Description automatically generated">
            <a:extLst>
              <a:ext uri="{FF2B5EF4-FFF2-40B4-BE49-F238E27FC236}">
                <a16:creationId xmlns:a16="http://schemas.microsoft.com/office/drawing/2014/main" id="{7FC2985B-74B3-49E1-8091-A3A9508D1914}"/>
              </a:ext>
            </a:extLst>
          </p:cNvPr>
          <p:cNvPicPr>
            <a:picLocks noChangeAspect="1"/>
          </p:cNvPicPr>
          <p:nvPr/>
        </p:nvPicPr>
        <p:blipFill>
          <a:blip r:embed="rId4"/>
          <a:stretch>
            <a:fillRect/>
          </a:stretch>
        </p:blipFill>
        <p:spPr>
          <a:xfrm>
            <a:off x="1612082" y="5057850"/>
            <a:ext cx="1013506" cy="674077"/>
          </a:xfrm>
          <a:prstGeom prst="rect">
            <a:avLst/>
          </a:prstGeom>
        </p:spPr>
      </p:pic>
      <p:pic>
        <p:nvPicPr>
          <p:cNvPr id="43" name="Picture 42" descr="Icon&#10;&#10;Description automatically generated">
            <a:extLst>
              <a:ext uri="{FF2B5EF4-FFF2-40B4-BE49-F238E27FC236}">
                <a16:creationId xmlns:a16="http://schemas.microsoft.com/office/drawing/2014/main" id="{D76B8093-E22E-4DEC-8DA9-63CCA1D86714}"/>
              </a:ext>
            </a:extLst>
          </p:cNvPr>
          <p:cNvPicPr>
            <a:picLocks noChangeAspect="1"/>
          </p:cNvPicPr>
          <p:nvPr/>
        </p:nvPicPr>
        <p:blipFill>
          <a:blip r:embed="rId5"/>
          <a:stretch>
            <a:fillRect/>
          </a:stretch>
        </p:blipFill>
        <p:spPr>
          <a:xfrm>
            <a:off x="1601458" y="5884327"/>
            <a:ext cx="1034061" cy="687748"/>
          </a:xfrm>
          <a:prstGeom prst="rect">
            <a:avLst/>
          </a:prstGeom>
        </p:spPr>
      </p:pic>
      <p:sp>
        <p:nvSpPr>
          <p:cNvPr id="44" name="TextBox 43">
            <a:extLst>
              <a:ext uri="{FF2B5EF4-FFF2-40B4-BE49-F238E27FC236}">
                <a16:creationId xmlns:a16="http://schemas.microsoft.com/office/drawing/2014/main" id="{B8D8D0E6-090B-4513-8AE6-9280751419E2}"/>
              </a:ext>
            </a:extLst>
          </p:cNvPr>
          <p:cNvSpPr txBox="1"/>
          <p:nvPr/>
        </p:nvSpPr>
        <p:spPr>
          <a:xfrm>
            <a:off x="1501140" y="1945958"/>
            <a:ext cx="510872" cy="307777"/>
          </a:xfrm>
          <a:prstGeom prst="rect">
            <a:avLst/>
          </a:prstGeom>
          <a:noFill/>
        </p:spPr>
        <p:txBody>
          <a:bodyPr wrap="square">
            <a:spAutoFit/>
          </a:bodyPr>
          <a:lstStyle/>
          <a:p>
            <a:r>
              <a:rPr lang="en-US" sz="1400" b="1" dirty="0">
                <a:solidFill>
                  <a:srgbClr val="FF0000"/>
                </a:solidFill>
              </a:rPr>
              <a:t>MD</a:t>
            </a:r>
          </a:p>
        </p:txBody>
      </p:sp>
      <p:sp>
        <p:nvSpPr>
          <p:cNvPr id="45" name="TextBox 44">
            <a:extLst>
              <a:ext uri="{FF2B5EF4-FFF2-40B4-BE49-F238E27FC236}">
                <a16:creationId xmlns:a16="http://schemas.microsoft.com/office/drawing/2014/main" id="{A7CDAF89-0FC7-4A89-9B02-6842B5BC291D}"/>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sp>
        <p:nvSpPr>
          <p:cNvPr id="46" name="TextBox 45">
            <a:extLst>
              <a:ext uri="{FF2B5EF4-FFF2-40B4-BE49-F238E27FC236}">
                <a16:creationId xmlns:a16="http://schemas.microsoft.com/office/drawing/2014/main" id="{A5957509-CC23-4054-B9EC-7DA174F7DE4F}"/>
              </a:ext>
            </a:extLst>
          </p:cNvPr>
          <p:cNvSpPr txBox="1"/>
          <p:nvPr/>
        </p:nvSpPr>
        <p:spPr>
          <a:xfrm>
            <a:off x="1501140" y="3604433"/>
            <a:ext cx="514398" cy="307777"/>
          </a:xfrm>
          <a:prstGeom prst="rect">
            <a:avLst/>
          </a:prstGeom>
          <a:noFill/>
        </p:spPr>
        <p:txBody>
          <a:bodyPr wrap="square">
            <a:spAutoFit/>
          </a:bodyPr>
          <a:lstStyle/>
          <a:p>
            <a:r>
              <a:rPr lang="en-US" sz="1400" b="1" dirty="0">
                <a:solidFill>
                  <a:srgbClr val="FF0000"/>
                </a:solidFill>
              </a:rPr>
              <a:t>MD</a:t>
            </a:r>
          </a:p>
        </p:txBody>
      </p:sp>
      <p:sp>
        <p:nvSpPr>
          <p:cNvPr id="47" name="TextBox 46">
            <a:extLst>
              <a:ext uri="{FF2B5EF4-FFF2-40B4-BE49-F238E27FC236}">
                <a16:creationId xmlns:a16="http://schemas.microsoft.com/office/drawing/2014/main" id="{A58D8ECF-7BFB-40BA-B4A0-739A9FC8B166}"/>
              </a:ext>
            </a:extLst>
          </p:cNvPr>
          <p:cNvSpPr txBox="1"/>
          <p:nvPr/>
        </p:nvSpPr>
        <p:spPr>
          <a:xfrm>
            <a:off x="1496151" y="4418620"/>
            <a:ext cx="514398" cy="307777"/>
          </a:xfrm>
          <a:prstGeom prst="rect">
            <a:avLst/>
          </a:prstGeom>
          <a:noFill/>
        </p:spPr>
        <p:txBody>
          <a:bodyPr wrap="square">
            <a:spAutoFit/>
          </a:bodyPr>
          <a:lstStyle/>
          <a:p>
            <a:r>
              <a:rPr lang="en-US" sz="1400" b="1" dirty="0">
                <a:solidFill>
                  <a:srgbClr val="0400F4"/>
                </a:solidFill>
              </a:rPr>
              <a:t>PA</a:t>
            </a:r>
          </a:p>
        </p:txBody>
      </p:sp>
      <p:sp>
        <p:nvSpPr>
          <p:cNvPr id="48" name="TextBox 47">
            <a:extLst>
              <a:ext uri="{FF2B5EF4-FFF2-40B4-BE49-F238E27FC236}">
                <a16:creationId xmlns:a16="http://schemas.microsoft.com/office/drawing/2014/main" id="{AF0653B6-73E2-4834-8D4A-227BEF35CBAD}"/>
              </a:ext>
            </a:extLst>
          </p:cNvPr>
          <p:cNvSpPr txBox="1"/>
          <p:nvPr/>
        </p:nvSpPr>
        <p:spPr>
          <a:xfrm>
            <a:off x="1501140" y="5240999"/>
            <a:ext cx="514398" cy="307777"/>
          </a:xfrm>
          <a:prstGeom prst="rect">
            <a:avLst/>
          </a:prstGeom>
          <a:noFill/>
        </p:spPr>
        <p:txBody>
          <a:bodyPr wrap="square">
            <a:spAutoFit/>
          </a:bodyPr>
          <a:lstStyle/>
          <a:p>
            <a:r>
              <a:rPr lang="en-US" sz="1400" b="1" dirty="0">
                <a:solidFill>
                  <a:srgbClr val="0400F4"/>
                </a:solidFill>
              </a:rPr>
              <a:t>PA</a:t>
            </a:r>
          </a:p>
        </p:txBody>
      </p:sp>
      <p:sp>
        <p:nvSpPr>
          <p:cNvPr id="49" name="TextBox 48">
            <a:extLst>
              <a:ext uri="{FF2B5EF4-FFF2-40B4-BE49-F238E27FC236}">
                <a16:creationId xmlns:a16="http://schemas.microsoft.com/office/drawing/2014/main" id="{A675CFFF-9538-48AB-B1C5-356E6A2F23E7}"/>
              </a:ext>
            </a:extLst>
          </p:cNvPr>
          <p:cNvSpPr txBox="1"/>
          <p:nvPr/>
        </p:nvSpPr>
        <p:spPr>
          <a:xfrm>
            <a:off x="1501140" y="6074312"/>
            <a:ext cx="514398" cy="307777"/>
          </a:xfrm>
          <a:prstGeom prst="rect">
            <a:avLst/>
          </a:prstGeom>
          <a:noFill/>
        </p:spPr>
        <p:txBody>
          <a:bodyPr wrap="square">
            <a:spAutoFit/>
          </a:bodyPr>
          <a:lstStyle/>
          <a:p>
            <a:r>
              <a:rPr lang="en-US" sz="1400" b="1" dirty="0">
                <a:solidFill>
                  <a:srgbClr val="F49E00"/>
                </a:solidFill>
              </a:rPr>
              <a:t>WV</a:t>
            </a:r>
          </a:p>
        </p:txBody>
      </p:sp>
      <p:pic>
        <p:nvPicPr>
          <p:cNvPr id="50" name="Picture 49" descr="Logo&#10;&#10;Description automatically generated">
            <a:extLst>
              <a:ext uri="{FF2B5EF4-FFF2-40B4-BE49-F238E27FC236}">
                <a16:creationId xmlns:a16="http://schemas.microsoft.com/office/drawing/2014/main" id="{0EAB8D8B-D0BB-438B-ADFE-CCF845910AE1}"/>
              </a:ext>
            </a:extLst>
          </p:cNvPr>
          <p:cNvPicPr>
            <a:picLocks noChangeAspect="1"/>
          </p:cNvPicPr>
          <p:nvPr/>
        </p:nvPicPr>
        <p:blipFill>
          <a:blip r:embed="rId6"/>
          <a:stretch>
            <a:fillRect/>
          </a:stretch>
        </p:blipFill>
        <p:spPr>
          <a:xfrm>
            <a:off x="5217024" y="3487415"/>
            <a:ext cx="1301390" cy="970684"/>
          </a:xfrm>
          <a:prstGeom prst="rect">
            <a:avLst/>
          </a:prstGeom>
        </p:spPr>
      </p:pic>
      <p:pic>
        <p:nvPicPr>
          <p:cNvPr id="51" name="Picture 50" descr="Logo&#10;&#10;Description automatically generated">
            <a:extLst>
              <a:ext uri="{FF2B5EF4-FFF2-40B4-BE49-F238E27FC236}">
                <a16:creationId xmlns:a16="http://schemas.microsoft.com/office/drawing/2014/main" id="{165B1C93-968E-4FA0-86D9-C72AC31FF862}"/>
              </a:ext>
            </a:extLst>
          </p:cNvPr>
          <p:cNvPicPr>
            <a:picLocks noChangeAspect="1"/>
          </p:cNvPicPr>
          <p:nvPr/>
        </p:nvPicPr>
        <p:blipFill>
          <a:blip r:embed="rId7"/>
          <a:stretch>
            <a:fillRect/>
          </a:stretch>
        </p:blipFill>
        <p:spPr>
          <a:xfrm>
            <a:off x="5244193" y="1912537"/>
            <a:ext cx="1106993" cy="970684"/>
          </a:xfrm>
          <a:prstGeom prst="rect">
            <a:avLst/>
          </a:prstGeom>
        </p:spPr>
      </p:pic>
      <p:pic>
        <p:nvPicPr>
          <p:cNvPr id="52" name="Picture 51" descr="Logo&#10;&#10;Description automatically generated">
            <a:extLst>
              <a:ext uri="{FF2B5EF4-FFF2-40B4-BE49-F238E27FC236}">
                <a16:creationId xmlns:a16="http://schemas.microsoft.com/office/drawing/2014/main" id="{7F456A3E-B9B4-41E2-BD1B-A2DE177B4A74}"/>
              </a:ext>
            </a:extLst>
          </p:cNvPr>
          <p:cNvPicPr>
            <a:picLocks noChangeAspect="1"/>
          </p:cNvPicPr>
          <p:nvPr/>
        </p:nvPicPr>
        <p:blipFill>
          <a:blip r:embed="rId8"/>
          <a:stretch>
            <a:fillRect/>
          </a:stretch>
        </p:blipFill>
        <p:spPr>
          <a:xfrm>
            <a:off x="5280660" y="5066045"/>
            <a:ext cx="1034061" cy="1065270"/>
          </a:xfrm>
          <a:prstGeom prst="rect">
            <a:avLst/>
          </a:prstGeom>
        </p:spPr>
      </p:pic>
      <p:sp>
        <p:nvSpPr>
          <p:cNvPr id="53" name="TextBox 52">
            <a:extLst>
              <a:ext uri="{FF2B5EF4-FFF2-40B4-BE49-F238E27FC236}">
                <a16:creationId xmlns:a16="http://schemas.microsoft.com/office/drawing/2014/main" id="{5B3A5942-6B31-4B25-9D67-08EAC1D543E5}"/>
              </a:ext>
            </a:extLst>
          </p:cNvPr>
          <p:cNvSpPr txBox="1"/>
          <p:nvPr/>
        </p:nvSpPr>
        <p:spPr>
          <a:xfrm>
            <a:off x="6779895" y="3788091"/>
            <a:ext cx="1301390" cy="369332"/>
          </a:xfrm>
          <a:prstGeom prst="rect">
            <a:avLst/>
          </a:prstGeom>
          <a:noFill/>
        </p:spPr>
        <p:txBody>
          <a:bodyPr wrap="square">
            <a:spAutoFit/>
          </a:bodyPr>
          <a:lstStyle/>
          <a:p>
            <a:r>
              <a:rPr lang="en-US" dirty="0"/>
              <a:t>Capacity 1</a:t>
            </a:r>
          </a:p>
        </p:txBody>
      </p:sp>
      <p:sp>
        <p:nvSpPr>
          <p:cNvPr id="54" name="TextBox 53">
            <a:extLst>
              <a:ext uri="{FF2B5EF4-FFF2-40B4-BE49-F238E27FC236}">
                <a16:creationId xmlns:a16="http://schemas.microsoft.com/office/drawing/2014/main" id="{8E97713A-DC5A-4CD2-A010-8DB73BFFFA19}"/>
              </a:ext>
            </a:extLst>
          </p:cNvPr>
          <p:cNvSpPr txBox="1"/>
          <p:nvPr/>
        </p:nvSpPr>
        <p:spPr>
          <a:xfrm>
            <a:off x="6779895" y="2369682"/>
            <a:ext cx="1301390" cy="369332"/>
          </a:xfrm>
          <a:prstGeom prst="rect">
            <a:avLst/>
          </a:prstGeom>
          <a:noFill/>
        </p:spPr>
        <p:txBody>
          <a:bodyPr wrap="square">
            <a:spAutoFit/>
          </a:bodyPr>
          <a:lstStyle/>
          <a:p>
            <a:r>
              <a:rPr lang="en-US" dirty="0"/>
              <a:t>Capacity 1</a:t>
            </a:r>
          </a:p>
        </p:txBody>
      </p:sp>
      <p:sp>
        <p:nvSpPr>
          <p:cNvPr id="55" name="TextBox 54">
            <a:extLst>
              <a:ext uri="{FF2B5EF4-FFF2-40B4-BE49-F238E27FC236}">
                <a16:creationId xmlns:a16="http://schemas.microsoft.com/office/drawing/2014/main" id="{7FF99F86-623D-490A-8DBB-7429C2D7DED1}"/>
              </a:ext>
            </a:extLst>
          </p:cNvPr>
          <p:cNvSpPr txBox="1"/>
          <p:nvPr/>
        </p:nvSpPr>
        <p:spPr>
          <a:xfrm>
            <a:off x="6779895" y="5229348"/>
            <a:ext cx="1301390" cy="369332"/>
          </a:xfrm>
          <a:prstGeom prst="rect">
            <a:avLst/>
          </a:prstGeom>
          <a:noFill/>
        </p:spPr>
        <p:txBody>
          <a:bodyPr wrap="square">
            <a:spAutoFit/>
          </a:bodyPr>
          <a:lstStyle/>
          <a:p>
            <a:r>
              <a:rPr lang="en-US" dirty="0"/>
              <a:t>Capacity 1</a:t>
            </a:r>
          </a:p>
        </p:txBody>
      </p:sp>
      <p:cxnSp>
        <p:nvCxnSpPr>
          <p:cNvPr id="56" name="Straight Connector 55">
            <a:extLst>
              <a:ext uri="{FF2B5EF4-FFF2-40B4-BE49-F238E27FC236}">
                <a16:creationId xmlns:a16="http://schemas.microsoft.com/office/drawing/2014/main" id="{35059D92-E4FB-48A3-BAF6-1CECB9903B7D}"/>
              </a:ext>
            </a:extLst>
          </p:cNvPr>
          <p:cNvCxnSpPr/>
          <p:nvPr/>
        </p:nvCxnSpPr>
        <p:spPr>
          <a:xfrm>
            <a:off x="2625588" y="2097176"/>
            <a:ext cx="2591436" cy="1875581"/>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14719304-53F1-4622-B460-8C624DF6621B}"/>
              </a:ext>
            </a:extLst>
          </p:cNvPr>
          <p:cNvCxnSpPr>
            <a:cxnSpLocks/>
            <a:stCxn id="43" idx="3"/>
            <a:endCxn id="51" idx="1"/>
          </p:cNvCxnSpPr>
          <p:nvPr/>
        </p:nvCxnSpPr>
        <p:spPr>
          <a:xfrm flipV="1">
            <a:off x="2635519" y="2397879"/>
            <a:ext cx="2608674" cy="3830322"/>
          </a:xfrm>
          <a:prstGeom prst="line">
            <a:avLst/>
          </a:prstGeom>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06323A42-54CD-4F82-9E0E-0F5C29B59E97}"/>
              </a:ext>
            </a:extLst>
          </p:cNvPr>
          <p:cNvSpPr txBox="1"/>
          <p:nvPr/>
        </p:nvSpPr>
        <p:spPr>
          <a:xfrm>
            <a:off x="5306877" y="2850300"/>
            <a:ext cx="3027497" cy="461665"/>
          </a:xfrm>
          <a:prstGeom prst="rect">
            <a:avLst/>
          </a:prstGeom>
          <a:noFill/>
        </p:spPr>
        <p:txBody>
          <a:bodyPr wrap="square">
            <a:spAutoFit/>
          </a:bodyPr>
          <a:lstStyle/>
          <a:p>
            <a:r>
              <a:rPr lang="en-US" sz="1200" dirty="0"/>
              <a:t>UMD likes its match but REALLY prefers its students to go to WVU than PSU. </a:t>
            </a:r>
          </a:p>
        </p:txBody>
      </p:sp>
      <p:sp>
        <p:nvSpPr>
          <p:cNvPr id="31" name="TextBox 30">
            <a:extLst>
              <a:ext uri="{FF2B5EF4-FFF2-40B4-BE49-F238E27FC236}">
                <a16:creationId xmlns:a16="http://schemas.microsoft.com/office/drawing/2014/main" id="{E9C92EA4-25A1-4E20-AFAE-7E568B571CA4}"/>
              </a:ext>
            </a:extLst>
          </p:cNvPr>
          <p:cNvSpPr txBox="1"/>
          <p:nvPr/>
        </p:nvSpPr>
        <p:spPr>
          <a:xfrm>
            <a:off x="237513" y="1799981"/>
            <a:ext cx="1651636" cy="461665"/>
          </a:xfrm>
          <a:prstGeom prst="rect">
            <a:avLst/>
          </a:prstGeom>
          <a:noFill/>
        </p:spPr>
        <p:txBody>
          <a:bodyPr wrap="square">
            <a:spAutoFit/>
          </a:bodyPr>
          <a:lstStyle/>
          <a:p>
            <a:r>
              <a:rPr lang="en-US" sz="1200" dirty="0"/>
              <a:t>Student would rather match to WVU</a:t>
            </a:r>
          </a:p>
        </p:txBody>
      </p:sp>
      <p:sp>
        <p:nvSpPr>
          <p:cNvPr id="32" name="TextBox 31">
            <a:extLst>
              <a:ext uri="{FF2B5EF4-FFF2-40B4-BE49-F238E27FC236}">
                <a16:creationId xmlns:a16="http://schemas.microsoft.com/office/drawing/2014/main" id="{BAED3A47-2CC4-4A72-B60A-EC429B113CD9}"/>
              </a:ext>
            </a:extLst>
          </p:cNvPr>
          <p:cNvSpPr txBox="1"/>
          <p:nvPr/>
        </p:nvSpPr>
        <p:spPr>
          <a:xfrm>
            <a:off x="167637" y="5954857"/>
            <a:ext cx="1651637" cy="461665"/>
          </a:xfrm>
          <a:prstGeom prst="rect">
            <a:avLst/>
          </a:prstGeom>
          <a:noFill/>
        </p:spPr>
        <p:txBody>
          <a:bodyPr wrap="square">
            <a:spAutoFit/>
          </a:bodyPr>
          <a:lstStyle/>
          <a:p>
            <a:r>
              <a:rPr lang="en-US" sz="1200" dirty="0"/>
              <a:t>Student would rather match to UMD</a:t>
            </a:r>
          </a:p>
        </p:txBody>
      </p:sp>
      <p:cxnSp>
        <p:nvCxnSpPr>
          <p:cNvPr id="33" name="Straight Connector 32">
            <a:extLst>
              <a:ext uri="{FF2B5EF4-FFF2-40B4-BE49-F238E27FC236}">
                <a16:creationId xmlns:a16="http://schemas.microsoft.com/office/drawing/2014/main" id="{DC43ADB6-391F-4E02-843F-86E4A51AF524}"/>
              </a:ext>
            </a:extLst>
          </p:cNvPr>
          <p:cNvCxnSpPr>
            <a:cxnSpLocks/>
            <a:stCxn id="43" idx="3"/>
            <a:endCxn id="52" idx="1"/>
          </p:cNvCxnSpPr>
          <p:nvPr/>
        </p:nvCxnSpPr>
        <p:spPr>
          <a:xfrm flipV="1">
            <a:off x="2635519" y="5598680"/>
            <a:ext cx="2645141" cy="629521"/>
          </a:xfrm>
          <a:prstGeom prst="line">
            <a:avLst/>
          </a:prstGeom>
        </p:spPr>
        <p:style>
          <a:lnRef idx="1">
            <a:schemeClr val="dk1"/>
          </a:lnRef>
          <a:fillRef idx="0">
            <a:schemeClr val="dk1"/>
          </a:fillRef>
          <a:effectRef idx="0">
            <a:schemeClr val="dk1"/>
          </a:effectRef>
          <a:fontRef idx="minor">
            <a:schemeClr val="tx1"/>
          </a:fontRef>
        </p:style>
      </p:cxnSp>
      <p:sp>
        <p:nvSpPr>
          <p:cNvPr id="34" name="Multiplication Sign 33">
            <a:extLst>
              <a:ext uri="{FF2B5EF4-FFF2-40B4-BE49-F238E27FC236}">
                <a16:creationId xmlns:a16="http://schemas.microsoft.com/office/drawing/2014/main" id="{70D76771-77F2-4C73-A0F8-53BED07B3BB9}"/>
              </a:ext>
            </a:extLst>
          </p:cNvPr>
          <p:cNvSpPr/>
          <p:nvPr/>
        </p:nvSpPr>
        <p:spPr>
          <a:xfrm>
            <a:off x="3049599" y="5836043"/>
            <a:ext cx="509302" cy="476537"/>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5506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Affiliations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11</a:t>
            </a:fld>
            <a:endParaRPr lang="en-US"/>
          </a:p>
        </p:txBody>
      </p:sp>
      <p:pic>
        <p:nvPicPr>
          <p:cNvPr id="26" name="Picture 25" descr="Icon&#10;&#10;Description automatically generated">
            <a:extLst>
              <a:ext uri="{FF2B5EF4-FFF2-40B4-BE49-F238E27FC236}">
                <a16:creationId xmlns:a16="http://schemas.microsoft.com/office/drawing/2014/main" id="{302C05A1-4C1C-4B74-818C-230BCA640D18}"/>
              </a:ext>
            </a:extLst>
          </p:cNvPr>
          <p:cNvPicPr>
            <a:picLocks noChangeAspect="1"/>
          </p:cNvPicPr>
          <p:nvPr/>
        </p:nvPicPr>
        <p:blipFill>
          <a:blip r:embed="rId3"/>
          <a:stretch>
            <a:fillRect/>
          </a:stretch>
        </p:blipFill>
        <p:spPr>
          <a:xfrm>
            <a:off x="1612082" y="1760137"/>
            <a:ext cx="1013506" cy="674077"/>
          </a:xfrm>
          <a:prstGeom prst="rect">
            <a:avLst/>
          </a:prstGeom>
        </p:spPr>
      </p:pic>
      <p:pic>
        <p:nvPicPr>
          <p:cNvPr id="39" name="Picture 38" descr="Icon&#10;&#10;Description automatically generated">
            <a:extLst>
              <a:ext uri="{FF2B5EF4-FFF2-40B4-BE49-F238E27FC236}">
                <a16:creationId xmlns:a16="http://schemas.microsoft.com/office/drawing/2014/main" id="{35322FF5-0765-4AB3-A51A-FF49BA5B3C84}"/>
              </a:ext>
            </a:extLst>
          </p:cNvPr>
          <p:cNvPicPr>
            <a:picLocks noChangeAspect="1"/>
          </p:cNvPicPr>
          <p:nvPr/>
        </p:nvPicPr>
        <p:blipFill>
          <a:blip r:embed="rId3"/>
          <a:stretch>
            <a:fillRect/>
          </a:stretch>
        </p:blipFill>
        <p:spPr>
          <a:xfrm>
            <a:off x="1612082" y="2594807"/>
            <a:ext cx="1013506" cy="674077"/>
          </a:xfrm>
          <a:prstGeom prst="rect">
            <a:avLst/>
          </a:prstGeom>
        </p:spPr>
      </p:pic>
      <p:pic>
        <p:nvPicPr>
          <p:cNvPr id="40" name="Picture 39" descr="Icon&#10;&#10;Description automatically generated">
            <a:extLst>
              <a:ext uri="{FF2B5EF4-FFF2-40B4-BE49-F238E27FC236}">
                <a16:creationId xmlns:a16="http://schemas.microsoft.com/office/drawing/2014/main" id="{0642E88F-0186-4C2B-83CB-CAE9AF3535ED}"/>
              </a:ext>
            </a:extLst>
          </p:cNvPr>
          <p:cNvPicPr>
            <a:picLocks noChangeAspect="1"/>
          </p:cNvPicPr>
          <p:nvPr/>
        </p:nvPicPr>
        <p:blipFill>
          <a:blip r:embed="rId3"/>
          <a:stretch>
            <a:fillRect/>
          </a:stretch>
        </p:blipFill>
        <p:spPr>
          <a:xfrm>
            <a:off x="1612082" y="3421284"/>
            <a:ext cx="1013506" cy="674077"/>
          </a:xfrm>
          <a:prstGeom prst="rect">
            <a:avLst/>
          </a:prstGeom>
        </p:spPr>
      </p:pic>
      <p:pic>
        <p:nvPicPr>
          <p:cNvPr id="41" name="Picture 40" descr="Icon&#10;&#10;Description automatically generated">
            <a:extLst>
              <a:ext uri="{FF2B5EF4-FFF2-40B4-BE49-F238E27FC236}">
                <a16:creationId xmlns:a16="http://schemas.microsoft.com/office/drawing/2014/main" id="{8ADC0870-41F9-4113-BE86-FB6838390C20}"/>
              </a:ext>
            </a:extLst>
          </p:cNvPr>
          <p:cNvPicPr>
            <a:picLocks noChangeAspect="1"/>
          </p:cNvPicPr>
          <p:nvPr/>
        </p:nvPicPr>
        <p:blipFill>
          <a:blip r:embed="rId4"/>
          <a:stretch>
            <a:fillRect/>
          </a:stretch>
        </p:blipFill>
        <p:spPr>
          <a:xfrm>
            <a:off x="1608900" y="4239567"/>
            <a:ext cx="1013506" cy="674077"/>
          </a:xfrm>
          <a:prstGeom prst="rect">
            <a:avLst/>
          </a:prstGeom>
        </p:spPr>
      </p:pic>
      <p:pic>
        <p:nvPicPr>
          <p:cNvPr id="42" name="Picture 41" descr="Icon&#10;&#10;Description automatically generated">
            <a:extLst>
              <a:ext uri="{FF2B5EF4-FFF2-40B4-BE49-F238E27FC236}">
                <a16:creationId xmlns:a16="http://schemas.microsoft.com/office/drawing/2014/main" id="{7FC2985B-74B3-49E1-8091-A3A9508D1914}"/>
              </a:ext>
            </a:extLst>
          </p:cNvPr>
          <p:cNvPicPr>
            <a:picLocks noChangeAspect="1"/>
          </p:cNvPicPr>
          <p:nvPr/>
        </p:nvPicPr>
        <p:blipFill>
          <a:blip r:embed="rId4"/>
          <a:stretch>
            <a:fillRect/>
          </a:stretch>
        </p:blipFill>
        <p:spPr>
          <a:xfrm>
            <a:off x="1612082" y="5057850"/>
            <a:ext cx="1013506" cy="674077"/>
          </a:xfrm>
          <a:prstGeom prst="rect">
            <a:avLst/>
          </a:prstGeom>
        </p:spPr>
      </p:pic>
      <p:pic>
        <p:nvPicPr>
          <p:cNvPr id="43" name="Picture 42" descr="Icon&#10;&#10;Description automatically generated">
            <a:extLst>
              <a:ext uri="{FF2B5EF4-FFF2-40B4-BE49-F238E27FC236}">
                <a16:creationId xmlns:a16="http://schemas.microsoft.com/office/drawing/2014/main" id="{D76B8093-E22E-4DEC-8DA9-63CCA1D86714}"/>
              </a:ext>
            </a:extLst>
          </p:cNvPr>
          <p:cNvPicPr>
            <a:picLocks noChangeAspect="1"/>
          </p:cNvPicPr>
          <p:nvPr/>
        </p:nvPicPr>
        <p:blipFill>
          <a:blip r:embed="rId5"/>
          <a:stretch>
            <a:fillRect/>
          </a:stretch>
        </p:blipFill>
        <p:spPr>
          <a:xfrm>
            <a:off x="1601458" y="5884327"/>
            <a:ext cx="1034061" cy="687748"/>
          </a:xfrm>
          <a:prstGeom prst="rect">
            <a:avLst/>
          </a:prstGeom>
        </p:spPr>
      </p:pic>
      <p:sp>
        <p:nvSpPr>
          <p:cNvPr id="44" name="TextBox 43">
            <a:extLst>
              <a:ext uri="{FF2B5EF4-FFF2-40B4-BE49-F238E27FC236}">
                <a16:creationId xmlns:a16="http://schemas.microsoft.com/office/drawing/2014/main" id="{B8D8D0E6-090B-4513-8AE6-9280751419E2}"/>
              </a:ext>
            </a:extLst>
          </p:cNvPr>
          <p:cNvSpPr txBox="1"/>
          <p:nvPr/>
        </p:nvSpPr>
        <p:spPr>
          <a:xfrm>
            <a:off x="1501140" y="1945958"/>
            <a:ext cx="510872" cy="307777"/>
          </a:xfrm>
          <a:prstGeom prst="rect">
            <a:avLst/>
          </a:prstGeom>
          <a:noFill/>
        </p:spPr>
        <p:txBody>
          <a:bodyPr wrap="square">
            <a:spAutoFit/>
          </a:bodyPr>
          <a:lstStyle/>
          <a:p>
            <a:r>
              <a:rPr lang="en-US" sz="1400" b="1" dirty="0">
                <a:solidFill>
                  <a:srgbClr val="FF0000"/>
                </a:solidFill>
              </a:rPr>
              <a:t>MD</a:t>
            </a:r>
          </a:p>
        </p:txBody>
      </p:sp>
      <p:sp>
        <p:nvSpPr>
          <p:cNvPr id="45" name="TextBox 44">
            <a:extLst>
              <a:ext uri="{FF2B5EF4-FFF2-40B4-BE49-F238E27FC236}">
                <a16:creationId xmlns:a16="http://schemas.microsoft.com/office/drawing/2014/main" id="{A7CDAF89-0FC7-4A89-9B02-6842B5BC291D}"/>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sp>
        <p:nvSpPr>
          <p:cNvPr id="46" name="TextBox 45">
            <a:extLst>
              <a:ext uri="{FF2B5EF4-FFF2-40B4-BE49-F238E27FC236}">
                <a16:creationId xmlns:a16="http://schemas.microsoft.com/office/drawing/2014/main" id="{A5957509-CC23-4054-B9EC-7DA174F7DE4F}"/>
              </a:ext>
            </a:extLst>
          </p:cNvPr>
          <p:cNvSpPr txBox="1"/>
          <p:nvPr/>
        </p:nvSpPr>
        <p:spPr>
          <a:xfrm>
            <a:off x="1501140" y="3604433"/>
            <a:ext cx="514398" cy="307777"/>
          </a:xfrm>
          <a:prstGeom prst="rect">
            <a:avLst/>
          </a:prstGeom>
          <a:noFill/>
        </p:spPr>
        <p:txBody>
          <a:bodyPr wrap="square">
            <a:spAutoFit/>
          </a:bodyPr>
          <a:lstStyle/>
          <a:p>
            <a:r>
              <a:rPr lang="en-US" sz="1400" b="1" dirty="0">
                <a:solidFill>
                  <a:srgbClr val="FF0000"/>
                </a:solidFill>
              </a:rPr>
              <a:t>MD</a:t>
            </a:r>
          </a:p>
        </p:txBody>
      </p:sp>
      <p:sp>
        <p:nvSpPr>
          <p:cNvPr id="47" name="TextBox 46">
            <a:extLst>
              <a:ext uri="{FF2B5EF4-FFF2-40B4-BE49-F238E27FC236}">
                <a16:creationId xmlns:a16="http://schemas.microsoft.com/office/drawing/2014/main" id="{A58D8ECF-7BFB-40BA-B4A0-739A9FC8B166}"/>
              </a:ext>
            </a:extLst>
          </p:cNvPr>
          <p:cNvSpPr txBox="1"/>
          <p:nvPr/>
        </p:nvSpPr>
        <p:spPr>
          <a:xfrm>
            <a:off x="1496151" y="4418620"/>
            <a:ext cx="514398" cy="307777"/>
          </a:xfrm>
          <a:prstGeom prst="rect">
            <a:avLst/>
          </a:prstGeom>
          <a:noFill/>
        </p:spPr>
        <p:txBody>
          <a:bodyPr wrap="square">
            <a:spAutoFit/>
          </a:bodyPr>
          <a:lstStyle/>
          <a:p>
            <a:r>
              <a:rPr lang="en-US" sz="1400" b="1" dirty="0">
                <a:solidFill>
                  <a:srgbClr val="0400F4"/>
                </a:solidFill>
              </a:rPr>
              <a:t>PA</a:t>
            </a:r>
          </a:p>
        </p:txBody>
      </p:sp>
      <p:sp>
        <p:nvSpPr>
          <p:cNvPr id="48" name="TextBox 47">
            <a:extLst>
              <a:ext uri="{FF2B5EF4-FFF2-40B4-BE49-F238E27FC236}">
                <a16:creationId xmlns:a16="http://schemas.microsoft.com/office/drawing/2014/main" id="{AF0653B6-73E2-4834-8D4A-227BEF35CBAD}"/>
              </a:ext>
            </a:extLst>
          </p:cNvPr>
          <p:cNvSpPr txBox="1"/>
          <p:nvPr/>
        </p:nvSpPr>
        <p:spPr>
          <a:xfrm>
            <a:off x="1501140" y="5240999"/>
            <a:ext cx="514398" cy="307777"/>
          </a:xfrm>
          <a:prstGeom prst="rect">
            <a:avLst/>
          </a:prstGeom>
          <a:noFill/>
        </p:spPr>
        <p:txBody>
          <a:bodyPr wrap="square">
            <a:spAutoFit/>
          </a:bodyPr>
          <a:lstStyle/>
          <a:p>
            <a:r>
              <a:rPr lang="en-US" sz="1400" b="1" dirty="0">
                <a:solidFill>
                  <a:srgbClr val="0400F4"/>
                </a:solidFill>
              </a:rPr>
              <a:t>PA</a:t>
            </a:r>
          </a:p>
        </p:txBody>
      </p:sp>
      <p:sp>
        <p:nvSpPr>
          <p:cNvPr id="49" name="TextBox 48">
            <a:extLst>
              <a:ext uri="{FF2B5EF4-FFF2-40B4-BE49-F238E27FC236}">
                <a16:creationId xmlns:a16="http://schemas.microsoft.com/office/drawing/2014/main" id="{A675CFFF-9538-48AB-B1C5-356E6A2F23E7}"/>
              </a:ext>
            </a:extLst>
          </p:cNvPr>
          <p:cNvSpPr txBox="1"/>
          <p:nvPr/>
        </p:nvSpPr>
        <p:spPr>
          <a:xfrm>
            <a:off x="1501140" y="6074312"/>
            <a:ext cx="514398" cy="307777"/>
          </a:xfrm>
          <a:prstGeom prst="rect">
            <a:avLst/>
          </a:prstGeom>
          <a:noFill/>
        </p:spPr>
        <p:txBody>
          <a:bodyPr wrap="square">
            <a:spAutoFit/>
          </a:bodyPr>
          <a:lstStyle/>
          <a:p>
            <a:r>
              <a:rPr lang="en-US" sz="1400" b="1" dirty="0">
                <a:solidFill>
                  <a:srgbClr val="F49E00"/>
                </a:solidFill>
              </a:rPr>
              <a:t>WV</a:t>
            </a:r>
          </a:p>
        </p:txBody>
      </p:sp>
      <p:pic>
        <p:nvPicPr>
          <p:cNvPr id="50" name="Picture 49" descr="Logo&#10;&#10;Description automatically generated">
            <a:extLst>
              <a:ext uri="{FF2B5EF4-FFF2-40B4-BE49-F238E27FC236}">
                <a16:creationId xmlns:a16="http://schemas.microsoft.com/office/drawing/2014/main" id="{0EAB8D8B-D0BB-438B-ADFE-CCF845910AE1}"/>
              </a:ext>
            </a:extLst>
          </p:cNvPr>
          <p:cNvPicPr>
            <a:picLocks noChangeAspect="1"/>
          </p:cNvPicPr>
          <p:nvPr/>
        </p:nvPicPr>
        <p:blipFill>
          <a:blip r:embed="rId6"/>
          <a:stretch>
            <a:fillRect/>
          </a:stretch>
        </p:blipFill>
        <p:spPr>
          <a:xfrm>
            <a:off x="5217024" y="3487415"/>
            <a:ext cx="1301390" cy="970684"/>
          </a:xfrm>
          <a:prstGeom prst="rect">
            <a:avLst/>
          </a:prstGeom>
        </p:spPr>
      </p:pic>
      <p:pic>
        <p:nvPicPr>
          <p:cNvPr id="51" name="Picture 50" descr="Logo&#10;&#10;Description automatically generated">
            <a:extLst>
              <a:ext uri="{FF2B5EF4-FFF2-40B4-BE49-F238E27FC236}">
                <a16:creationId xmlns:a16="http://schemas.microsoft.com/office/drawing/2014/main" id="{165B1C93-968E-4FA0-86D9-C72AC31FF862}"/>
              </a:ext>
            </a:extLst>
          </p:cNvPr>
          <p:cNvPicPr>
            <a:picLocks noChangeAspect="1"/>
          </p:cNvPicPr>
          <p:nvPr/>
        </p:nvPicPr>
        <p:blipFill>
          <a:blip r:embed="rId7"/>
          <a:stretch>
            <a:fillRect/>
          </a:stretch>
        </p:blipFill>
        <p:spPr>
          <a:xfrm>
            <a:off x="5244193" y="1912537"/>
            <a:ext cx="1106993" cy="970684"/>
          </a:xfrm>
          <a:prstGeom prst="rect">
            <a:avLst/>
          </a:prstGeom>
        </p:spPr>
      </p:pic>
      <p:pic>
        <p:nvPicPr>
          <p:cNvPr id="52" name="Picture 51" descr="Logo&#10;&#10;Description automatically generated">
            <a:extLst>
              <a:ext uri="{FF2B5EF4-FFF2-40B4-BE49-F238E27FC236}">
                <a16:creationId xmlns:a16="http://schemas.microsoft.com/office/drawing/2014/main" id="{7F456A3E-B9B4-41E2-BD1B-A2DE177B4A74}"/>
              </a:ext>
            </a:extLst>
          </p:cNvPr>
          <p:cNvPicPr>
            <a:picLocks noChangeAspect="1"/>
          </p:cNvPicPr>
          <p:nvPr/>
        </p:nvPicPr>
        <p:blipFill>
          <a:blip r:embed="rId8"/>
          <a:stretch>
            <a:fillRect/>
          </a:stretch>
        </p:blipFill>
        <p:spPr>
          <a:xfrm>
            <a:off x="5280660" y="5066045"/>
            <a:ext cx="1034061" cy="1065270"/>
          </a:xfrm>
          <a:prstGeom prst="rect">
            <a:avLst/>
          </a:prstGeom>
        </p:spPr>
      </p:pic>
      <p:sp>
        <p:nvSpPr>
          <p:cNvPr id="53" name="TextBox 52">
            <a:extLst>
              <a:ext uri="{FF2B5EF4-FFF2-40B4-BE49-F238E27FC236}">
                <a16:creationId xmlns:a16="http://schemas.microsoft.com/office/drawing/2014/main" id="{5B3A5942-6B31-4B25-9D67-08EAC1D543E5}"/>
              </a:ext>
            </a:extLst>
          </p:cNvPr>
          <p:cNvSpPr txBox="1"/>
          <p:nvPr/>
        </p:nvSpPr>
        <p:spPr>
          <a:xfrm>
            <a:off x="6779895" y="3788091"/>
            <a:ext cx="1301390" cy="369332"/>
          </a:xfrm>
          <a:prstGeom prst="rect">
            <a:avLst/>
          </a:prstGeom>
          <a:noFill/>
        </p:spPr>
        <p:txBody>
          <a:bodyPr wrap="square">
            <a:spAutoFit/>
          </a:bodyPr>
          <a:lstStyle/>
          <a:p>
            <a:r>
              <a:rPr lang="en-US" dirty="0"/>
              <a:t>Capacity 1</a:t>
            </a:r>
          </a:p>
        </p:txBody>
      </p:sp>
      <p:sp>
        <p:nvSpPr>
          <p:cNvPr id="54" name="TextBox 53">
            <a:extLst>
              <a:ext uri="{FF2B5EF4-FFF2-40B4-BE49-F238E27FC236}">
                <a16:creationId xmlns:a16="http://schemas.microsoft.com/office/drawing/2014/main" id="{8E97713A-DC5A-4CD2-A010-8DB73BFFFA19}"/>
              </a:ext>
            </a:extLst>
          </p:cNvPr>
          <p:cNvSpPr txBox="1"/>
          <p:nvPr/>
        </p:nvSpPr>
        <p:spPr>
          <a:xfrm>
            <a:off x="6779895" y="2369682"/>
            <a:ext cx="1301390" cy="369332"/>
          </a:xfrm>
          <a:prstGeom prst="rect">
            <a:avLst/>
          </a:prstGeom>
          <a:noFill/>
        </p:spPr>
        <p:txBody>
          <a:bodyPr wrap="square">
            <a:spAutoFit/>
          </a:bodyPr>
          <a:lstStyle/>
          <a:p>
            <a:r>
              <a:rPr lang="en-US" dirty="0"/>
              <a:t>Capacity 1</a:t>
            </a:r>
          </a:p>
        </p:txBody>
      </p:sp>
      <p:sp>
        <p:nvSpPr>
          <p:cNvPr id="55" name="TextBox 54">
            <a:extLst>
              <a:ext uri="{FF2B5EF4-FFF2-40B4-BE49-F238E27FC236}">
                <a16:creationId xmlns:a16="http://schemas.microsoft.com/office/drawing/2014/main" id="{7FF99F86-623D-490A-8DBB-7429C2D7DED1}"/>
              </a:ext>
            </a:extLst>
          </p:cNvPr>
          <p:cNvSpPr txBox="1"/>
          <p:nvPr/>
        </p:nvSpPr>
        <p:spPr>
          <a:xfrm>
            <a:off x="6779895" y="5229348"/>
            <a:ext cx="1301390" cy="369332"/>
          </a:xfrm>
          <a:prstGeom prst="rect">
            <a:avLst/>
          </a:prstGeom>
          <a:noFill/>
        </p:spPr>
        <p:txBody>
          <a:bodyPr wrap="square">
            <a:spAutoFit/>
          </a:bodyPr>
          <a:lstStyle/>
          <a:p>
            <a:r>
              <a:rPr lang="en-US" dirty="0"/>
              <a:t>Capacity 1</a:t>
            </a:r>
          </a:p>
        </p:txBody>
      </p:sp>
      <p:cxnSp>
        <p:nvCxnSpPr>
          <p:cNvPr id="56" name="Straight Connector 55">
            <a:extLst>
              <a:ext uri="{FF2B5EF4-FFF2-40B4-BE49-F238E27FC236}">
                <a16:creationId xmlns:a16="http://schemas.microsoft.com/office/drawing/2014/main" id="{35059D92-E4FB-48A3-BAF6-1CECB9903B7D}"/>
              </a:ext>
            </a:extLst>
          </p:cNvPr>
          <p:cNvCxnSpPr/>
          <p:nvPr/>
        </p:nvCxnSpPr>
        <p:spPr>
          <a:xfrm>
            <a:off x="2625588" y="2097176"/>
            <a:ext cx="2591436" cy="1875581"/>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14719304-53F1-4622-B460-8C624DF6621B}"/>
              </a:ext>
            </a:extLst>
          </p:cNvPr>
          <p:cNvCxnSpPr>
            <a:cxnSpLocks/>
            <a:stCxn id="43" idx="3"/>
            <a:endCxn id="51" idx="1"/>
          </p:cNvCxnSpPr>
          <p:nvPr/>
        </p:nvCxnSpPr>
        <p:spPr>
          <a:xfrm flipV="1">
            <a:off x="2635519" y="2397879"/>
            <a:ext cx="2608674" cy="3830322"/>
          </a:xfrm>
          <a:prstGeom prst="line">
            <a:avLst/>
          </a:prstGeom>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06323A42-54CD-4F82-9E0E-0F5C29B59E97}"/>
              </a:ext>
            </a:extLst>
          </p:cNvPr>
          <p:cNvSpPr txBox="1"/>
          <p:nvPr/>
        </p:nvSpPr>
        <p:spPr>
          <a:xfrm>
            <a:off x="5306877" y="2850300"/>
            <a:ext cx="3027497" cy="461665"/>
          </a:xfrm>
          <a:prstGeom prst="rect">
            <a:avLst/>
          </a:prstGeom>
          <a:noFill/>
        </p:spPr>
        <p:txBody>
          <a:bodyPr wrap="square">
            <a:spAutoFit/>
          </a:bodyPr>
          <a:lstStyle/>
          <a:p>
            <a:r>
              <a:rPr lang="en-US" sz="1200" dirty="0"/>
              <a:t>UMD likes its match but REALLY prefers its students to go to WVU than PSU. </a:t>
            </a:r>
          </a:p>
        </p:txBody>
      </p:sp>
      <p:sp>
        <p:nvSpPr>
          <p:cNvPr id="31" name="TextBox 30">
            <a:extLst>
              <a:ext uri="{FF2B5EF4-FFF2-40B4-BE49-F238E27FC236}">
                <a16:creationId xmlns:a16="http://schemas.microsoft.com/office/drawing/2014/main" id="{E9C92EA4-25A1-4E20-AFAE-7E568B571CA4}"/>
              </a:ext>
            </a:extLst>
          </p:cNvPr>
          <p:cNvSpPr txBox="1"/>
          <p:nvPr/>
        </p:nvSpPr>
        <p:spPr>
          <a:xfrm>
            <a:off x="237513" y="1799981"/>
            <a:ext cx="1651636" cy="461665"/>
          </a:xfrm>
          <a:prstGeom prst="rect">
            <a:avLst/>
          </a:prstGeom>
          <a:noFill/>
        </p:spPr>
        <p:txBody>
          <a:bodyPr wrap="square">
            <a:spAutoFit/>
          </a:bodyPr>
          <a:lstStyle/>
          <a:p>
            <a:r>
              <a:rPr lang="en-US" sz="1200" dirty="0"/>
              <a:t>Student would rather match to WVU</a:t>
            </a:r>
          </a:p>
        </p:txBody>
      </p:sp>
      <p:sp>
        <p:nvSpPr>
          <p:cNvPr id="32" name="TextBox 31">
            <a:extLst>
              <a:ext uri="{FF2B5EF4-FFF2-40B4-BE49-F238E27FC236}">
                <a16:creationId xmlns:a16="http://schemas.microsoft.com/office/drawing/2014/main" id="{BAED3A47-2CC4-4A72-B60A-EC429B113CD9}"/>
              </a:ext>
            </a:extLst>
          </p:cNvPr>
          <p:cNvSpPr txBox="1"/>
          <p:nvPr/>
        </p:nvSpPr>
        <p:spPr>
          <a:xfrm>
            <a:off x="167637" y="5954857"/>
            <a:ext cx="1651637" cy="461665"/>
          </a:xfrm>
          <a:prstGeom prst="rect">
            <a:avLst/>
          </a:prstGeom>
          <a:noFill/>
        </p:spPr>
        <p:txBody>
          <a:bodyPr wrap="square">
            <a:spAutoFit/>
          </a:bodyPr>
          <a:lstStyle/>
          <a:p>
            <a:r>
              <a:rPr lang="en-US" sz="1200" dirty="0"/>
              <a:t>Student would rather match to UMD</a:t>
            </a:r>
          </a:p>
        </p:txBody>
      </p:sp>
      <p:sp>
        <p:nvSpPr>
          <p:cNvPr id="29" name="Multiplication Sign 28">
            <a:extLst>
              <a:ext uri="{FF2B5EF4-FFF2-40B4-BE49-F238E27FC236}">
                <a16:creationId xmlns:a16="http://schemas.microsoft.com/office/drawing/2014/main" id="{831ED9E6-661C-41A3-9156-B93A1543D927}"/>
              </a:ext>
            </a:extLst>
          </p:cNvPr>
          <p:cNvSpPr/>
          <p:nvPr/>
        </p:nvSpPr>
        <p:spPr>
          <a:xfrm>
            <a:off x="3049864" y="2356538"/>
            <a:ext cx="509302" cy="476537"/>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Connector 34">
            <a:extLst>
              <a:ext uri="{FF2B5EF4-FFF2-40B4-BE49-F238E27FC236}">
                <a16:creationId xmlns:a16="http://schemas.microsoft.com/office/drawing/2014/main" id="{CB3C6A90-EB5C-4F7C-990E-E8A411EE67A8}"/>
              </a:ext>
            </a:extLst>
          </p:cNvPr>
          <p:cNvCxnSpPr>
            <a:cxnSpLocks/>
            <a:stCxn id="26" idx="3"/>
            <a:endCxn id="52" idx="1"/>
          </p:cNvCxnSpPr>
          <p:nvPr/>
        </p:nvCxnSpPr>
        <p:spPr>
          <a:xfrm>
            <a:off x="2625588" y="2097176"/>
            <a:ext cx="2655072" cy="3501504"/>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929025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Affiliations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12</a:t>
            </a:fld>
            <a:endParaRPr lang="en-US"/>
          </a:p>
        </p:txBody>
      </p:sp>
      <p:pic>
        <p:nvPicPr>
          <p:cNvPr id="26" name="Picture 25" descr="Icon&#10;&#10;Description automatically generated">
            <a:extLst>
              <a:ext uri="{FF2B5EF4-FFF2-40B4-BE49-F238E27FC236}">
                <a16:creationId xmlns:a16="http://schemas.microsoft.com/office/drawing/2014/main" id="{302C05A1-4C1C-4B74-818C-230BCA640D18}"/>
              </a:ext>
            </a:extLst>
          </p:cNvPr>
          <p:cNvPicPr>
            <a:picLocks noChangeAspect="1"/>
          </p:cNvPicPr>
          <p:nvPr/>
        </p:nvPicPr>
        <p:blipFill>
          <a:blip r:embed="rId3"/>
          <a:stretch>
            <a:fillRect/>
          </a:stretch>
        </p:blipFill>
        <p:spPr>
          <a:xfrm>
            <a:off x="1612082" y="1760137"/>
            <a:ext cx="1013506" cy="674077"/>
          </a:xfrm>
          <a:prstGeom prst="rect">
            <a:avLst/>
          </a:prstGeom>
        </p:spPr>
      </p:pic>
      <p:pic>
        <p:nvPicPr>
          <p:cNvPr id="40" name="Picture 39" descr="Icon&#10;&#10;Description automatically generated">
            <a:extLst>
              <a:ext uri="{FF2B5EF4-FFF2-40B4-BE49-F238E27FC236}">
                <a16:creationId xmlns:a16="http://schemas.microsoft.com/office/drawing/2014/main" id="{0642E88F-0186-4C2B-83CB-CAE9AF3535ED}"/>
              </a:ext>
            </a:extLst>
          </p:cNvPr>
          <p:cNvPicPr>
            <a:picLocks noChangeAspect="1"/>
          </p:cNvPicPr>
          <p:nvPr/>
        </p:nvPicPr>
        <p:blipFill>
          <a:blip r:embed="rId3"/>
          <a:stretch>
            <a:fillRect/>
          </a:stretch>
        </p:blipFill>
        <p:spPr>
          <a:xfrm>
            <a:off x="1612082" y="3421284"/>
            <a:ext cx="1013506" cy="674077"/>
          </a:xfrm>
          <a:prstGeom prst="rect">
            <a:avLst/>
          </a:prstGeom>
        </p:spPr>
      </p:pic>
      <p:pic>
        <p:nvPicPr>
          <p:cNvPr id="41" name="Picture 40" descr="Icon&#10;&#10;Description automatically generated">
            <a:extLst>
              <a:ext uri="{FF2B5EF4-FFF2-40B4-BE49-F238E27FC236}">
                <a16:creationId xmlns:a16="http://schemas.microsoft.com/office/drawing/2014/main" id="{8ADC0870-41F9-4113-BE86-FB6838390C20}"/>
              </a:ext>
            </a:extLst>
          </p:cNvPr>
          <p:cNvPicPr>
            <a:picLocks noChangeAspect="1"/>
          </p:cNvPicPr>
          <p:nvPr/>
        </p:nvPicPr>
        <p:blipFill>
          <a:blip r:embed="rId4"/>
          <a:stretch>
            <a:fillRect/>
          </a:stretch>
        </p:blipFill>
        <p:spPr>
          <a:xfrm>
            <a:off x="1608900" y="4239567"/>
            <a:ext cx="1013506" cy="674077"/>
          </a:xfrm>
          <a:prstGeom prst="rect">
            <a:avLst/>
          </a:prstGeom>
        </p:spPr>
      </p:pic>
      <p:pic>
        <p:nvPicPr>
          <p:cNvPr id="42" name="Picture 41" descr="Icon&#10;&#10;Description automatically generated">
            <a:extLst>
              <a:ext uri="{FF2B5EF4-FFF2-40B4-BE49-F238E27FC236}">
                <a16:creationId xmlns:a16="http://schemas.microsoft.com/office/drawing/2014/main" id="{7FC2985B-74B3-49E1-8091-A3A9508D1914}"/>
              </a:ext>
            </a:extLst>
          </p:cNvPr>
          <p:cNvPicPr>
            <a:picLocks noChangeAspect="1"/>
          </p:cNvPicPr>
          <p:nvPr/>
        </p:nvPicPr>
        <p:blipFill>
          <a:blip r:embed="rId4"/>
          <a:stretch>
            <a:fillRect/>
          </a:stretch>
        </p:blipFill>
        <p:spPr>
          <a:xfrm>
            <a:off x="1612082" y="5057850"/>
            <a:ext cx="1013506" cy="674077"/>
          </a:xfrm>
          <a:prstGeom prst="rect">
            <a:avLst/>
          </a:prstGeom>
        </p:spPr>
      </p:pic>
      <p:pic>
        <p:nvPicPr>
          <p:cNvPr id="43" name="Picture 42" descr="Icon&#10;&#10;Description automatically generated">
            <a:extLst>
              <a:ext uri="{FF2B5EF4-FFF2-40B4-BE49-F238E27FC236}">
                <a16:creationId xmlns:a16="http://schemas.microsoft.com/office/drawing/2014/main" id="{D76B8093-E22E-4DEC-8DA9-63CCA1D86714}"/>
              </a:ext>
            </a:extLst>
          </p:cNvPr>
          <p:cNvPicPr>
            <a:picLocks noChangeAspect="1"/>
          </p:cNvPicPr>
          <p:nvPr/>
        </p:nvPicPr>
        <p:blipFill>
          <a:blip r:embed="rId5"/>
          <a:stretch>
            <a:fillRect/>
          </a:stretch>
        </p:blipFill>
        <p:spPr>
          <a:xfrm>
            <a:off x="1601458" y="5884327"/>
            <a:ext cx="1034061" cy="687748"/>
          </a:xfrm>
          <a:prstGeom prst="rect">
            <a:avLst/>
          </a:prstGeom>
        </p:spPr>
      </p:pic>
      <p:sp>
        <p:nvSpPr>
          <p:cNvPr id="44" name="TextBox 43">
            <a:extLst>
              <a:ext uri="{FF2B5EF4-FFF2-40B4-BE49-F238E27FC236}">
                <a16:creationId xmlns:a16="http://schemas.microsoft.com/office/drawing/2014/main" id="{B8D8D0E6-090B-4513-8AE6-9280751419E2}"/>
              </a:ext>
            </a:extLst>
          </p:cNvPr>
          <p:cNvSpPr txBox="1"/>
          <p:nvPr/>
        </p:nvSpPr>
        <p:spPr>
          <a:xfrm>
            <a:off x="1501140" y="1945958"/>
            <a:ext cx="510872" cy="307777"/>
          </a:xfrm>
          <a:prstGeom prst="rect">
            <a:avLst/>
          </a:prstGeom>
          <a:noFill/>
        </p:spPr>
        <p:txBody>
          <a:bodyPr wrap="square">
            <a:spAutoFit/>
          </a:bodyPr>
          <a:lstStyle/>
          <a:p>
            <a:r>
              <a:rPr lang="en-US" sz="1400" b="1" dirty="0">
                <a:solidFill>
                  <a:srgbClr val="FF0000"/>
                </a:solidFill>
              </a:rPr>
              <a:t>MD</a:t>
            </a:r>
          </a:p>
        </p:txBody>
      </p:sp>
      <p:grpSp>
        <p:nvGrpSpPr>
          <p:cNvPr id="3" name="Group 2">
            <a:extLst>
              <a:ext uri="{FF2B5EF4-FFF2-40B4-BE49-F238E27FC236}">
                <a16:creationId xmlns:a16="http://schemas.microsoft.com/office/drawing/2014/main" id="{1E2B1641-7ACB-43C6-8A8B-8EC58D5EB37B}"/>
              </a:ext>
            </a:extLst>
          </p:cNvPr>
          <p:cNvGrpSpPr/>
          <p:nvPr/>
        </p:nvGrpSpPr>
        <p:grpSpPr>
          <a:xfrm>
            <a:off x="1501140" y="2594807"/>
            <a:ext cx="1124448" cy="674077"/>
            <a:chOff x="1501140" y="2594807"/>
            <a:chExt cx="1124448" cy="674077"/>
          </a:xfrm>
        </p:grpSpPr>
        <p:pic>
          <p:nvPicPr>
            <p:cNvPr id="39" name="Picture 38" descr="Icon&#10;&#10;Description automatically generated">
              <a:extLst>
                <a:ext uri="{FF2B5EF4-FFF2-40B4-BE49-F238E27FC236}">
                  <a16:creationId xmlns:a16="http://schemas.microsoft.com/office/drawing/2014/main" id="{35322FF5-0765-4AB3-A51A-FF49BA5B3C84}"/>
                </a:ext>
              </a:extLst>
            </p:cNvPr>
            <p:cNvPicPr>
              <a:picLocks noChangeAspect="1"/>
            </p:cNvPicPr>
            <p:nvPr/>
          </p:nvPicPr>
          <p:blipFill>
            <a:blip r:embed="rId3"/>
            <a:stretch>
              <a:fillRect/>
            </a:stretch>
          </p:blipFill>
          <p:spPr>
            <a:xfrm>
              <a:off x="1612082" y="2594807"/>
              <a:ext cx="1013506" cy="674077"/>
            </a:xfrm>
            <a:prstGeom prst="rect">
              <a:avLst/>
            </a:prstGeom>
          </p:spPr>
        </p:pic>
        <p:sp>
          <p:nvSpPr>
            <p:cNvPr id="45" name="TextBox 44">
              <a:extLst>
                <a:ext uri="{FF2B5EF4-FFF2-40B4-BE49-F238E27FC236}">
                  <a16:creationId xmlns:a16="http://schemas.microsoft.com/office/drawing/2014/main" id="{A7CDAF89-0FC7-4A89-9B02-6842B5BC291D}"/>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grpSp>
      <p:sp>
        <p:nvSpPr>
          <p:cNvPr id="46" name="TextBox 45">
            <a:extLst>
              <a:ext uri="{FF2B5EF4-FFF2-40B4-BE49-F238E27FC236}">
                <a16:creationId xmlns:a16="http://schemas.microsoft.com/office/drawing/2014/main" id="{A5957509-CC23-4054-B9EC-7DA174F7DE4F}"/>
              </a:ext>
            </a:extLst>
          </p:cNvPr>
          <p:cNvSpPr txBox="1"/>
          <p:nvPr/>
        </p:nvSpPr>
        <p:spPr>
          <a:xfrm>
            <a:off x="1501140" y="3604433"/>
            <a:ext cx="514398" cy="307777"/>
          </a:xfrm>
          <a:prstGeom prst="rect">
            <a:avLst/>
          </a:prstGeom>
          <a:noFill/>
        </p:spPr>
        <p:txBody>
          <a:bodyPr wrap="square">
            <a:spAutoFit/>
          </a:bodyPr>
          <a:lstStyle/>
          <a:p>
            <a:r>
              <a:rPr lang="en-US" sz="1400" b="1" dirty="0">
                <a:solidFill>
                  <a:srgbClr val="FF0000"/>
                </a:solidFill>
              </a:rPr>
              <a:t>MD</a:t>
            </a:r>
          </a:p>
        </p:txBody>
      </p:sp>
      <p:sp>
        <p:nvSpPr>
          <p:cNvPr id="47" name="TextBox 46">
            <a:extLst>
              <a:ext uri="{FF2B5EF4-FFF2-40B4-BE49-F238E27FC236}">
                <a16:creationId xmlns:a16="http://schemas.microsoft.com/office/drawing/2014/main" id="{A58D8ECF-7BFB-40BA-B4A0-739A9FC8B166}"/>
              </a:ext>
            </a:extLst>
          </p:cNvPr>
          <p:cNvSpPr txBox="1"/>
          <p:nvPr/>
        </p:nvSpPr>
        <p:spPr>
          <a:xfrm>
            <a:off x="1496151" y="4418620"/>
            <a:ext cx="514398" cy="307777"/>
          </a:xfrm>
          <a:prstGeom prst="rect">
            <a:avLst/>
          </a:prstGeom>
          <a:noFill/>
        </p:spPr>
        <p:txBody>
          <a:bodyPr wrap="square">
            <a:spAutoFit/>
          </a:bodyPr>
          <a:lstStyle/>
          <a:p>
            <a:r>
              <a:rPr lang="en-US" sz="1400" b="1" dirty="0">
                <a:solidFill>
                  <a:srgbClr val="0400F4"/>
                </a:solidFill>
              </a:rPr>
              <a:t>PA</a:t>
            </a:r>
          </a:p>
        </p:txBody>
      </p:sp>
      <p:sp>
        <p:nvSpPr>
          <p:cNvPr id="48" name="TextBox 47">
            <a:extLst>
              <a:ext uri="{FF2B5EF4-FFF2-40B4-BE49-F238E27FC236}">
                <a16:creationId xmlns:a16="http://schemas.microsoft.com/office/drawing/2014/main" id="{AF0653B6-73E2-4834-8D4A-227BEF35CBAD}"/>
              </a:ext>
            </a:extLst>
          </p:cNvPr>
          <p:cNvSpPr txBox="1"/>
          <p:nvPr/>
        </p:nvSpPr>
        <p:spPr>
          <a:xfrm>
            <a:off x="1501140" y="5240999"/>
            <a:ext cx="514398" cy="307777"/>
          </a:xfrm>
          <a:prstGeom prst="rect">
            <a:avLst/>
          </a:prstGeom>
          <a:noFill/>
        </p:spPr>
        <p:txBody>
          <a:bodyPr wrap="square">
            <a:spAutoFit/>
          </a:bodyPr>
          <a:lstStyle/>
          <a:p>
            <a:r>
              <a:rPr lang="en-US" sz="1400" b="1" dirty="0">
                <a:solidFill>
                  <a:srgbClr val="0400F4"/>
                </a:solidFill>
              </a:rPr>
              <a:t>PA</a:t>
            </a:r>
          </a:p>
        </p:txBody>
      </p:sp>
      <p:sp>
        <p:nvSpPr>
          <p:cNvPr id="49" name="TextBox 48">
            <a:extLst>
              <a:ext uri="{FF2B5EF4-FFF2-40B4-BE49-F238E27FC236}">
                <a16:creationId xmlns:a16="http://schemas.microsoft.com/office/drawing/2014/main" id="{A675CFFF-9538-48AB-B1C5-356E6A2F23E7}"/>
              </a:ext>
            </a:extLst>
          </p:cNvPr>
          <p:cNvSpPr txBox="1"/>
          <p:nvPr/>
        </p:nvSpPr>
        <p:spPr>
          <a:xfrm>
            <a:off x="1501140" y="6074312"/>
            <a:ext cx="514398" cy="307777"/>
          </a:xfrm>
          <a:prstGeom prst="rect">
            <a:avLst/>
          </a:prstGeom>
          <a:noFill/>
        </p:spPr>
        <p:txBody>
          <a:bodyPr wrap="square">
            <a:spAutoFit/>
          </a:bodyPr>
          <a:lstStyle/>
          <a:p>
            <a:r>
              <a:rPr lang="en-US" sz="1400" b="1" dirty="0">
                <a:solidFill>
                  <a:srgbClr val="F49E00"/>
                </a:solidFill>
              </a:rPr>
              <a:t>WV</a:t>
            </a:r>
          </a:p>
        </p:txBody>
      </p:sp>
      <p:pic>
        <p:nvPicPr>
          <p:cNvPr id="50" name="Picture 49" descr="Logo&#10;&#10;Description automatically generated">
            <a:extLst>
              <a:ext uri="{FF2B5EF4-FFF2-40B4-BE49-F238E27FC236}">
                <a16:creationId xmlns:a16="http://schemas.microsoft.com/office/drawing/2014/main" id="{0EAB8D8B-D0BB-438B-ADFE-CCF845910AE1}"/>
              </a:ext>
            </a:extLst>
          </p:cNvPr>
          <p:cNvPicPr>
            <a:picLocks noChangeAspect="1"/>
          </p:cNvPicPr>
          <p:nvPr/>
        </p:nvPicPr>
        <p:blipFill>
          <a:blip r:embed="rId6"/>
          <a:stretch>
            <a:fillRect/>
          </a:stretch>
        </p:blipFill>
        <p:spPr>
          <a:xfrm>
            <a:off x="5217024" y="3487415"/>
            <a:ext cx="1301390" cy="970684"/>
          </a:xfrm>
          <a:prstGeom prst="rect">
            <a:avLst/>
          </a:prstGeom>
        </p:spPr>
      </p:pic>
      <p:pic>
        <p:nvPicPr>
          <p:cNvPr id="51" name="Picture 50" descr="Logo&#10;&#10;Description automatically generated">
            <a:extLst>
              <a:ext uri="{FF2B5EF4-FFF2-40B4-BE49-F238E27FC236}">
                <a16:creationId xmlns:a16="http://schemas.microsoft.com/office/drawing/2014/main" id="{165B1C93-968E-4FA0-86D9-C72AC31FF862}"/>
              </a:ext>
            </a:extLst>
          </p:cNvPr>
          <p:cNvPicPr>
            <a:picLocks noChangeAspect="1"/>
          </p:cNvPicPr>
          <p:nvPr/>
        </p:nvPicPr>
        <p:blipFill>
          <a:blip r:embed="rId7"/>
          <a:stretch>
            <a:fillRect/>
          </a:stretch>
        </p:blipFill>
        <p:spPr>
          <a:xfrm>
            <a:off x="5244193" y="1912537"/>
            <a:ext cx="1106993" cy="970684"/>
          </a:xfrm>
          <a:prstGeom prst="rect">
            <a:avLst/>
          </a:prstGeom>
        </p:spPr>
      </p:pic>
      <p:pic>
        <p:nvPicPr>
          <p:cNvPr id="52" name="Picture 51" descr="Logo&#10;&#10;Description automatically generated">
            <a:extLst>
              <a:ext uri="{FF2B5EF4-FFF2-40B4-BE49-F238E27FC236}">
                <a16:creationId xmlns:a16="http://schemas.microsoft.com/office/drawing/2014/main" id="{7F456A3E-B9B4-41E2-BD1B-A2DE177B4A74}"/>
              </a:ext>
            </a:extLst>
          </p:cNvPr>
          <p:cNvPicPr>
            <a:picLocks noChangeAspect="1"/>
          </p:cNvPicPr>
          <p:nvPr/>
        </p:nvPicPr>
        <p:blipFill>
          <a:blip r:embed="rId8"/>
          <a:stretch>
            <a:fillRect/>
          </a:stretch>
        </p:blipFill>
        <p:spPr>
          <a:xfrm>
            <a:off x="5280660" y="5066045"/>
            <a:ext cx="1034061" cy="1065270"/>
          </a:xfrm>
          <a:prstGeom prst="rect">
            <a:avLst/>
          </a:prstGeom>
        </p:spPr>
      </p:pic>
      <p:sp>
        <p:nvSpPr>
          <p:cNvPr id="53" name="TextBox 52">
            <a:extLst>
              <a:ext uri="{FF2B5EF4-FFF2-40B4-BE49-F238E27FC236}">
                <a16:creationId xmlns:a16="http://schemas.microsoft.com/office/drawing/2014/main" id="{5B3A5942-6B31-4B25-9D67-08EAC1D543E5}"/>
              </a:ext>
            </a:extLst>
          </p:cNvPr>
          <p:cNvSpPr txBox="1"/>
          <p:nvPr/>
        </p:nvSpPr>
        <p:spPr>
          <a:xfrm>
            <a:off x="6779895" y="3788091"/>
            <a:ext cx="1301390" cy="369332"/>
          </a:xfrm>
          <a:prstGeom prst="rect">
            <a:avLst/>
          </a:prstGeom>
          <a:noFill/>
        </p:spPr>
        <p:txBody>
          <a:bodyPr wrap="square">
            <a:spAutoFit/>
          </a:bodyPr>
          <a:lstStyle/>
          <a:p>
            <a:r>
              <a:rPr lang="en-US" dirty="0"/>
              <a:t>Capacity 1</a:t>
            </a:r>
          </a:p>
        </p:txBody>
      </p:sp>
      <p:sp>
        <p:nvSpPr>
          <p:cNvPr id="54" name="TextBox 53">
            <a:extLst>
              <a:ext uri="{FF2B5EF4-FFF2-40B4-BE49-F238E27FC236}">
                <a16:creationId xmlns:a16="http://schemas.microsoft.com/office/drawing/2014/main" id="{8E97713A-DC5A-4CD2-A010-8DB73BFFFA19}"/>
              </a:ext>
            </a:extLst>
          </p:cNvPr>
          <p:cNvSpPr txBox="1"/>
          <p:nvPr/>
        </p:nvSpPr>
        <p:spPr>
          <a:xfrm>
            <a:off x="6779895" y="2369682"/>
            <a:ext cx="1301390" cy="369332"/>
          </a:xfrm>
          <a:prstGeom prst="rect">
            <a:avLst/>
          </a:prstGeom>
          <a:noFill/>
        </p:spPr>
        <p:txBody>
          <a:bodyPr wrap="square">
            <a:spAutoFit/>
          </a:bodyPr>
          <a:lstStyle/>
          <a:p>
            <a:r>
              <a:rPr lang="en-US" dirty="0"/>
              <a:t>Capacity 1</a:t>
            </a:r>
          </a:p>
        </p:txBody>
      </p:sp>
      <p:sp>
        <p:nvSpPr>
          <p:cNvPr id="55" name="TextBox 54">
            <a:extLst>
              <a:ext uri="{FF2B5EF4-FFF2-40B4-BE49-F238E27FC236}">
                <a16:creationId xmlns:a16="http://schemas.microsoft.com/office/drawing/2014/main" id="{7FF99F86-623D-490A-8DBB-7429C2D7DED1}"/>
              </a:ext>
            </a:extLst>
          </p:cNvPr>
          <p:cNvSpPr txBox="1"/>
          <p:nvPr/>
        </p:nvSpPr>
        <p:spPr>
          <a:xfrm>
            <a:off x="6779895" y="5229348"/>
            <a:ext cx="1301390" cy="369332"/>
          </a:xfrm>
          <a:prstGeom prst="rect">
            <a:avLst/>
          </a:prstGeom>
          <a:noFill/>
        </p:spPr>
        <p:txBody>
          <a:bodyPr wrap="square">
            <a:spAutoFit/>
          </a:bodyPr>
          <a:lstStyle/>
          <a:p>
            <a:r>
              <a:rPr lang="en-US" dirty="0"/>
              <a:t>Capacity 1</a:t>
            </a:r>
          </a:p>
        </p:txBody>
      </p:sp>
      <p:cxnSp>
        <p:nvCxnSpPr>
          <p:cNvPr id="27" name="Straight Connector 26">
            <a:extLst>
              <a:ext uri="{FF2B5EF4-FFF2-40B4-BE49-F238E27FC236}">
                <a16:creationId xmlns:a16="http://schemas.microsoft.com/office/drawing/2014/main" id="{14719304-53F1-4622-B460-8C624DF6621B}"/>
              </a:ext>
            </a:extLst>
          </p:cNvPr>
          <p:cNvCxnSpPr>
            <a:cxnSpLocks/>
            <a:stCxn id="43" idx="3"/>
            <a:endCxn id="51" idx="1"/>
          </p:cNvCxnSpPr>
          <p:nvPr/>
        </p:nvCxnSpPr>
        <p:spPr>
          <a:xfrm flipV="1">
            <a:off x="2635519" y="2397879"/>
            <a:ext cx="2608674" cy="3830322"/>
          </a:xfrm>
          <a:prstGeom prst="line">
            <a:avLst/>
          </a:prstGeom>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06323A42-54CD-4F82-9E0E-0F5C29B59E97}"/>
              </a:ext>
            </a:extLst>
          </p:cNvPr>
          <p:cNvSpPr txBox="1"/>
          <p:nvPr/>
        </p:nvSpPr>
        <p:spPr>
          <a:xfrm>
            <a:off x="5306877" y="2850300"/>
            <a:ext cx="3027497" cy="461665"/>
          </a:xfrm>
          <a:prstGeom prst="rect">
            <a:avLst/>
          </a:prstGeom>
          <a:noFill/>
        </p:spPr>
        <p:txBody>
          <a:bodyPr wrap="square">
            <a:spAutoFit/>
          </a:bodyPr>
          <a:lstStyle/>
          <a:p>
            <a:r>
              <a:rPr lang="en-US" sz="1200" dirty="0"/>
              <a:t>UMD likes its match but REALLY prefers its students to go to WVU than PSU. </a:t>
            </a:r>
          </a:p>
        </p:txBody>
      </p:sp>
      <p:sp>
        <p:nvSpPr>
          <p:cNvPr id="31" name="TextBox 30">
            <a:extLst>
              <a:ext uri="{FF2B5EF4-FFF2-40B4-BE49-F238E27FC236}">
                <a16:creationId xmlns:a16="http://schemas.microsoft.com/office/drawing/2014/main" id="{E9C92EA4-25A1-4E20-AFAE-7E568B571CA4}"/>
              </a:ext>
            </a:extLst>
          </p:cNvPr>
          <p:cNvSpPr txBox="1"/>
          <p:nvPr/>
        </p:nvSpPr>
        <p:spPr>
          <a:xfrm>
            <a:off x="237513" y="1799981"/>
            <a:ext cx="1651636" cy="461665"/>
          </a:xfrm>
          <a:prstGeom prst="rect">
            <a:avLst/>
          </a:prstGeom>
          <a:noFill/>
        </p:spPr>
        <p:txBody>
          <a:bodyPr wrap="square">
            <a:spAutoFit/>
          </a:bodyPr>
          <a:lstStyle/>
          <a:p>
            <a:r>
              <a:rPr lang="en-US" sz="1200" dirty="0"/>
              <a:t>Student would rather match to WVU</a:t>
            </a:r>
          </a:p>
        </p:txBody>
      </p:sp>
      <p:sp>
        <p:nvSpPr>
          <p:cNvPr id="32" name="TextBox 31">
            <a:extLst>
              <a:ext uri="{FF2B5EF4-FFF2-40B4-BE49-F238E27FC236}">
                <a16:creationId xmlns:a16="http://schemas.microsoft.com/office/drawing/2014/main" id="{BAED3A47-2CC4-4A72-B60A-EC429B113CD9}"/>
              </a:ext>
            </a:extLst>
          </p:cNvPr>
          <p:cNvSpPr txBox="1"/>
          <p:nvPr/>
        </p:nvSpPr>
        <p:spPr>
          <a:xfrm>
            <a:off x="167637" y="5954857"/>
            <a:ext cx="1651637" cy="461665"/>
          </a:xfrm>
          <a:prstGeom prst="rect">
            <a:avLst/>
          </a:prstGeom>
          <a:noFill/>
        </p:spPr>
        <p:txBody>
          <a:bodyPr wrap="square">
            <a:spAutoFit/>
          </a:bodyPr>
          <a:lstStyle/>
          <a:p>
            <a:r>
              <a:rPr lang="en-US" sz="1200" dirty="0"/>
              <a:t>Student would rather match to UMD</a:t>
            </a:r>
          </a:p>
        </p:txBody>
      </p:sp>
      <p:cxnSp>
        <p:nvCxnSpPr>
          <p:cNvPr id="35" name="Straight Connector 34">
            <a:extLst>
              <a:ext uri="{FF2B5EF4-FFF2-40B4-BE49-F238E27FC236}">
                <a16:creationId xmlns:a16="http://schemas.microsoft.com/office/drawing/2014/main" id="{CB3C6A90-EB5C-4F7C-990E-E8A411EE67A8}"/>
              </a:ext>
            </a:extLst>
          </p:cNvPr>
          <p:cNvCxnSpPr>
            <a:cxnSpLocks/>
            <a:stCxn id="26" idx="3"/>
            <a:endCxn id="52" idx="1"/>
          </p:cNvCxnSpPr>
          <p:nvPr/>
        </p:nvCxnSpPr>
        <p:spPr>
          <a:xfrm>
            <a:off x="2625588" y="2097176"/>
            <a:ext cx="2655072" cy="3501504"/>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314629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Affiliations: A Mathematical Formulation</a:t>
            </a:r>
          </a:p>
        </p:txBody>
      </p:sp>
      <p:sp>
        <p:nvSpPr>
          <p:cNvPr id="5" name="Content Placeholder 4">
            <a:extLst>
              <a:ext uri="{FF2B5EF4-FFF2-40B4-BE49-F238E27FC236}">
                <a16:creationId xmlns:a16="http://schemas.microsoft.com/office/drawing/2014/main" id="{AF8E4EB5-7434-4CE2-9C6D-B6EC2729DA92}"/>
              </a:ext>
            </a:extLst>
          </p:cNvPr>
          <p:cNvSpPr>
            <a:spLocks noGrp="1"/>
          </p:cNvSpPr>
          <p:nvPr>
            <p:ph idx="1"/>
          </p:nvPr>
        </p:nvSpPr>
        <p:spPr>
          <a:xfrm>
            <a:off x="457200" y="1752600"/>
            <a:ext cx="4114800" cy="4373563"/>
          </a:xfrm>
        </p:spPr>
        <p:txBody>
          <a:bodyPr>
            <a:normAutofit fontScale="85000" lnSpcReduction="20000"/>
          </a:bodyPr>
          <a:lstStyle/>
          <a:p>
            <a:r>
              <a:rPr lang="en-US" b="0" dirty="0"/>
              <a:t>Let </a:t>
            </a:r>
            <a:r>
              <a:rPr lang="en-US" b="0" i="1" dirty="0"/>
              <a:t>U</a:t>
            </a:r>
            <a:r>
              <a:rPr lang="en-US" b="0" dirty="0"/>
              <a:t> be the universities and </a:t>
            </a:r>
            <a:r>
              <a:rPr lang="en-US" b="0" i="1" dirty="0"/>
              <a:t>S</a:t>
            </a:r>
            <a:r>
              <a:rPr lang="en-US" b="0" dirty="0"/>
              <a:t> be the students.</a:t>
            </a:r>
          </a:p>
          <a:p>
            <a:r>
              <a:rPr lang="en-US" b="0" dirty="0"/>
              <a:t>Student preferences are just a ranked list over universities.</a:t>
            </a:r>
          </a:p>
          <a:p>
            <a:endParaRPr lang="en-US" b="0" dirty="0"/>
          </a:p>
          <a:p>
            <a:r>
              <a:rPr lang="en-US" dirty="0"/>
              <a:t>What about university preferences?</a:t>
            </a:r>
            <a:endParaRPr lang="en-US" b="0" dirty="0"/>
          </a:p>
          <a:p>
            <a:r>
              <a:rPr lang="en-US" b="0" dirty="0"/>
              <a:t>Let the capacity of a university be </a:t>
            </a:r>
            <a:r>
              <a:rPr lang="en-US" b="0" i="1" dirty="0"/>
              <a:t>c(u)</a:t>
            </a:r>
            <a:endParaRPr lang="en-US" baseline="-25000" dirty="0"/>
          </a:p>
          <a:p>
            <a:r>
              <a:rPr lang="en-US" b="0" dirty="0"/>
              <a:t>For a university </a:t>
            </a:r>
            <a:r>
              <a:rPr lang="en-US" b="0" i="1" dirty="0"/>
              <a:t>u</a:t>
            </a:r>
            <a:r>
              <a:rPr lang="en-US" b="0" dirty="0"/>
              <a:t>, let its affiliates be </a:t>
            </a:r>
            <a:r>
              <a:rPr lang="en-US" b="0" i="1" dirty="0" err="1"/>
              <a:t>aff</a:t>
            </a:r>
            <a:r>
              <a:rPr lang="en-US" b="0" i="1" dirty="0"/>
              <a:t>(u)</a:t>
            </a:r>
            <a:r>
              <a:rPr lang="en-US" b="0" dirty="0"/>
              <a:t> where </a:t>
            </a:r>
            <a:r>
              <a:rPr lang="en-US" b="0" i="1" dirty="0"/>
              <a:t>n(u)=|</a:t>
            </a:r>
            <a:r>
              <a:rPr lang="en-US" b="0" i="1" dirty="0" err="1"/>
              <a:t>aff</a:t>
            </a:r>
            <a:r>
              <a:rPr lang="en-US" b="0" i="1" dirty="0"/>
              <a:t>(u)|</a:t>
            </a:r>
          </a:p>
          <a:p>
            <a:pPr marL="342900" indent="-342900">
              <a:buFont typeface="Arial" panose="020B0604020202020204" pitchFamily="34" charset="0"/>
              <a:buChar char="•"/>
            </a:pPr>
            <a:r>
              <a:rPr lang="en-US" b="0" i="1" dirty="0"/>
              <a:t>n(u)</a:t>
            </a:r>
            <a:r>
              <a:rPr lang="en-US" b="0" i="1" baseline="-25000" dirty="0"/>
              <a:t>  </a:t>
            </a:r>
            <a:r>
              <a:rPr lang="en-US" b="0" dirty="0"/>
              <a:t>is the number of affiliates</a:t>
            </a:r>
          </a:p>
          <a:p>
            <a:r>
              <a:rPr lang="en-US" b="0" i="1" dirty="0"/>
              <a:t>u </a:t>
            </a:r>
            <a:r>
              <a:rPr lang="en-US" b="0" dirty="0"/>
              <a:t>has a ranked list over </a:t>
            </a:r>
            <a:r>
              <a:rPr lang="en-US" b="0" i="1" dirty="0"/>
              <a:t>S</a:t>
            </a:r>
            <a:r>
              <a:rPr lang="en-US" b="0" i="1" baseline="30000" dirty="0"/>
              <a:t>c(u)</a:t>
            </a:r>
            <a:r>
              <a:rPr lang="en-US" b="0" i="1" dirty="0"/>
              <a:t>×U</a:t>
            </a:r>
            <a:r>
              <a:rPr lang="en-US" b="0" i="1" baseline="30000" dirty="0"/>
              <a:t>n(u)</a:t>
            </a:r>
          </a:p>
          <a:p>
            <a:pPr marL="342900" indent="-342900">
              <a:buFont typeface="Arial" panose="020B0604020202020204" pitchFamily="34" charset="0"/>
              <a:buChar char="•"/>
            </a:pPr>
            <a:r>
              <a:rPr lang="en-US" b="0" dirty="0"/>
              <a:t>Its and its affiliates matchings</a:t>
            </a:r>
          </a:p>
          <a:p>
            <a:endParaRPr lang="en-US" b="0" i="1" dirty="0"/>
          </a:p>
          <a:p>
            <a:r>
              <a:rPr lang="en-US" sz="1000" b="0" i="1" dirty="0"/>
              <a:t>Note: this notation </a:t>
            </a:r>
            <a:r>
              <a:rPr lang="en-US" sz="1000" i="1" dirty="0"/>
              <a:t>differs</a:t>
            </a:r>
            <a:r>
              <a:rPr lang="en-US" sz="1000" b="0" i="1" dirty="0"/>
              <a:t> from the associated paper</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13</a:t>
            </a:fld>
            <a:endParaRPr lang="en-US"/>
          </a:p>
        </p:txBody>
      </p:sp>
      <p:pic>
        <p:nvPicPr>
          <p:cNvPr id="33" name="Picture 32" descr="Logo&#10;&#10;Description automatically generated">
            <a:extLst>
              <a:ext uri="{FF2B5EF4-FFF2-40B4-BE49-F238E27FC236}">
                <a16:creationId xmlns:a16="http://schemas.microsoft.com/office/drawing/2014/main" id="{EC9CE583-5E94-4744-AC48-4235FFDE1E12}"/>
              </a:ext>
            </a:extLst>
          </p:cNvPr>
          <p:cNvPicPr>
            <a:picLocks noChangeAspect="1"/>
          </p:cNvPicPr>
          <p:nvPr/>
        </p:nvPicPr>
        <p:blipFill>
          <a:blip r:embed="rId3"/>
          <a:stretch>
            <a:fillRect/>
          </a:stretch>
        </p:blipFill>
        <p:spPr>
          <a:xfrm>
            <a:off x="4572000" y="1200583"/>
            <a:ext cx="1106993" cy="970684"/>
          </a:xfrm>
          <a:prstGeom prst="rect">
            <a:avLst/>
          </a:prstGeom>
        </p:spPr>
      </p:pic>
      <p:grpSp>
        <p:nvGrpSpPr>
          <p:cNvPr id="34" name="Group 33">
            <a:extLst>
              <a:ext uri="{FF2B5EF4-FFF2-40B4-BE49-F238E27FC236}">
                <a16:creationId xmlns:a16="http://schemas.microsoft.com/office/drawing/2014/main" id="{37B46F43-DFD6-4AC1-A4F5-40717F9C5413}"/>
              </a:ext>
            </a:extLst>
          </p:cNvPr>
          <p:cNvGrpSpPr/>
          <p:nvPr/>
        </p:nvGrpSpPr>
        <p:grpSpPr>
          <a:xfrm>
            <a:off x="5789935" y="1348886"/>
            <a:ext cx="1124448" cy="674077"/>
            <a:chOff x="1501140" y="2594807"/>
            <a:chExt cx="1124448" cy="674077"/>
          </a:xfrm>
        </p:grpSpPr>
        <p:pic>
          <p:nvPicPr>
            <p:cNvPr id="36" name="Picture 35" descr="Icon&#10;&#10;Description automatically generated">
              <a:extLst>
                <a:ext uri="{FF2B5EF4-FFF2-40B4-BE49-F238E27FC236}">
                  <a16:creationId xmlns:a16="http://schemas.microsoft.com/office/drawing/2014/main" id="{2F451EA8-8527-48FF-83BF-6F2BA81F32EE}"/>
                </a:ext>
              </a:extLst>
            </p:cNvPr>
            <p:cNvPicPr>
              <a:picLocks noChangeAspect="1"/>
            </p:cNvPicPr>
            <p:nvPr/>
          </p:nvPicPr>
          <p:blipFill>
            <a:blip r:embed="rId4"/>
            <a:stretch>
              <a:fillRect/>
            </a:stretch>
          </p:blipFill>
          <p:spPr>
            <a:xfrm>
              <a:off x="1612082" y="2594807"/>
              <a:ext cx="1013506" cy="674077"/>
            </a:xfrm>
            <a:prstGeom prst="rect">
              <a:avLst/>
            </a:prstGeom>
          </p:spPr>
        </p:pic>
        <p:sp>
          <p:nvSpPr>
            <p:cNvPr id="37" name="TextBox 36">
              <a:extLst>
                <a:ext uri="{FF2B5EF4-FFF2-40B4-BE49-F238E27FC236}">
                  <a16:creationId xmlns:a16="http://schemas.microsoft.com/office/drawing/2014/main" id="{15AB8E37-68A6-40AD-B73D-2EF34A61AF29}"/>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grpSp>
      <p:grpSp>
        <p:nvGrpSpPr>
          <p:cNvPr id="38" name="Group 37">
            <a:extLst>
              <a:ext uri="{FF2B5EF4-FFF2-40B4-BE49-F238E27FC236}">
                <a16:creationId xmlns:a16="http://schemas.microsoft.com/office/drawing/2014/main" id="{B43BD395-3F38-42FE-A665-698A7B71A74A}"/>
              </a:ext>
            </a:extLst>
          </p:cNvPr>
          <p:cNvGrpSpPr/>
          <p:nvPr/>
        </p:nvGrpSpPr>
        <p:grpSpPr>
          <a:xfrm>
            <a:off x="7005929" y="1339361"/>
            <a:ext cx="1124448" cy="674077"/>
            <a:chOff x="1501140" y="2594807"/>
            <a:chExt cx="1124448" cy="674077"/>
          </a:xfrm>
        </p:grpSpPr>
        <p:pic>
          <p:nvPicPr>
            <p:cNvPr id="57" name="Picture 56" descr="Icon&#10;&#10;Description automatically generated">
              <a:extLst>
                <a:ext uri="{FF2B5EF4-FFF2-40B4-BE49-F238E27FC236}">
                  <a16:creationId xmlns:a16="http://schemas.microsoft.com/office/drawing/2014/main" id="{B1D28534-C9DC-42EA-B569-1A81EC46C9D7}"/>
                </a:ext>
              </a:extLst>
            </p:cNvPr>
            <p:cNvPicPr>
              <a:picLocks noChangeAspect="1"/>
            </p:cNvPicPr>
            <p:nvPr/>
          </p:nvPicPr>
          <p:blipFill>
            <a:blip r:embed="rId4"/>
            <a:stretch>
              <a:fillRect/>
            </a:stretch>
          </p:blipFill>
          <p:spPr>
            <a:xfrm>
              <a:off x="1612082" y="2594807"/>
              <a:ext cx="1013506" cy="674077"/>
            </a:xfrm>
            <a:prstGeom prst="rect">
              <a:avLst/>
            </a:prstGeom>
          </p:spPr>
        </p:pic>
        <p:sp>
          <p:nvSpPr>
            <p:cNvPr id="58" name="TextBox 57">
              <a:extLst>
                <a:ext uri="{FF2B5EF4-FFF2-40B4-BE49-F238E27FC236}">
                  <a16:creationId xmlns:a16="http://schemas.microsoft.com/office/drawing/2014/main" id="{890EE50B-9AA3-49B5-8E13-7090A72F97D1}"/>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grpSp>
      <p:sp>
        <p:nvSpPr>
          <p:cNvPr id="8" name="Rectangle 7">
            <a:extLst>
              <a:ext uri="{FF2B5EF4-FFF2-40B4-BE49-F238E27FC236}">
                <a16:creationId xmlns:a16="http://schemas.microsoft.com/office/drawing/2014/main" id="{B5E2FF71-0793-4AA4-AAD5-AEDA428E004F}"/>
              </a:ext>
            </a:extLst>
          </p:cNvPr>
          <p:cNvSpPr/>
          <p:nvPr/>
        </p:nvSpPr>
        <p:spPr>
          <a:xfrm>
            <a:off x="4849271" y="2524125"/>
            <a:ext cx="571500" cy="5715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0F2B14D-307B-4EB1-9D9B-15F4DA494626}"/>
              </a:ext>
            </a:extLst>
          </p:cNvPr>
          <p:cNvSpPr/>
          <p:nvPr/>
        </p:nvSpPr>
        <p:spPr>
          <a:xfrm>
            <a:off x="6065837" y="2524125"/>
            <a:ext cx="571500" cy="5715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BEF3353D-4827-40A9-AB31-6C348DC2B167}"/>
              </a:ext>
            </a:extLst>
          </p:cNvPr>
          <p:cNvSpPr/>
          <p:nvPr/>
        </p:nvSpPr>
        <p:spPr>
          <a:xfrm>
            <a:off x="4849271" y="4489739"/>
            <a:ext cx="571500" cy="5715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5C24FA9E-8406-42E0-B650-42F1096432B3}"/>
              </a:ext>
            </a:extLst>
          </p:cNvPr>
          <p:cNvSpPr/>
          <p:nvPr/>
        </p:nvSpPr>
        <p:spPr>
          <a:xfrm>
            <a:off x="4859842" y="5472546"/>
            <a:ext cx="571500" cy="5715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0EB4B3C8-87BF-4FF0-9EB2-BB9A423EF017}"/>
              </a:ext>
            </a:extLst>
          </p:cNvPr>
          <p:cNvSpPr/>
          <p:nvPr/>
        </p:nvSpPr>
        <p:spPr>
          <a:xfrm>
            <a:off x="7282403" y="2524125"/>
            <a:ext cx="571500" cy="5715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1F7C501F-61F3-43C5-A740-915F5E63DCE9}"/>
              </a:ext>
            </a:extLst>
          </p:cNvPr>
          <p:cNvSpPr/>
          <p:nvPr/>
        </p:nvSpPr>
        <p:spPr>
          <a:xfrm>
            <a:off x="4859842" y="3506932"/>
            <a:ext cx="571500" cy="5715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TextBox 63">
            <a:extLst>
              <a:ext uri="{FF2B5EF4-FFF2-40B4-BE49-F238E27FC236}">
                <a16:creationId xmlns:a16="http://schemas.microsoft.com/office/drawing/2014/main" id="{3AF23919-FA53-4396-82A5-1672CE6272D3}"/>
              </a:ext>
            </a:extLst>
          </p:cNvPr>
          <p:cNvSpPr txBox="1"/>
          <p:nvPr/>
        </p:nvSpPr>
        <p:spPr>
          <a:xfrm>
            <a:off x="4630556" y="2112385"/>
            <a:ext cx="1270321" cy="369332"/>
          </a:xfrm>
          <a:prstGeom prst="rect">
            <a:avLst/>
          </a:prstGeom>
          <a:noFill/>
        </p:spPr>
        <p:txBody>
          <a:bodyPr wrap="square">
            <a:spAutoFit/>
          </a:bodyPr>
          <a:lstStyle/>
          <a:p>
            <a:r>
              <a:rPr lang="en-US" b="0" i="1" dirty="0"/>
              <a:t>c(u) = 4</a:t>
            </a:r>
            <a:endParaRPr lang="en-US" baseline="-25000" dirty="0"/>
          </a:p>
        </p:txBody>
      </p:sp>
      <p:sp>
        <p:nvSpPr>
          <p:cNvPr id="65" name="TextBox 64">
            <a:extLst>
              <a:ext uri="{FF2B5EF4-FFF2-40B4-BE49-F238E27FC236}">
                <a16:creationId xmlns:a16="http://schemas.microsoft.com/office/drawing/2014/main" id="{845A60F8-5282-421A-9094-AEC412C05EAB}"/>
              </a:ext>
            </a:extLst>
          </p:cNvPr>
          <p:cNvSpPr txBox="1"/>
          <p:nvPr/>
        </p:nvSpPr>
        <p:spPr>
          <a:xfrm>
            <a:off x="6052452" y="3333711"/>
            <a:ext cx="2128838" cy="2031325"/>
          </a:xfrm>
          <a:prstGeom prst="rect">
            <a:avLst/>
          </a:prstGeom>
          <a:noFill/>
        </p:spPr>
        <p:txBody>
          <a:bodyPr wrap="square">
            <a:spAutoFit/>
          </a:bodyPr>
          <a:lstStyle/>
          <a:p>
            <a:r>
              <a:rPr lang="en-US" b="0" dirty="0"/>
              <a:t>UMD cares about:</a:t>
            </a:r>
          </a:p>
          <a:p>
            <a:pPr marL="285750" indent="-285750">
              <a:buFont typeface="Arial" panose="020B0604020202020204" pitchFamily="34" charset="0"/>
              <a:buChar char="•"/>
            </a:pPr>
            <a:r>
              <a:rPr lang="en-US" b="0" dirty="0"/>
              <a:t>Its </a:t>
            </a:r>
            <a:r>
              <a:rPr lang="en-US" dirty="0"/>
              <a:t>4 matches</a:t>
            </a:r>
          </a:p>
          <a:p>
            <a:pPr marL="285750" indent="-285750">
              <a:buFont typeface="Arial" panose="020B0604020202020204" pitchFamily="34" charset="0"/>
              <a:buChar char="•"/>
            </a:pPr>
            <a:r>
              <a:rPr lang="en-US" b="0" dirty="0"/>
              <a:t>Affiliate 1 match</a:t>
            </a:r>
          </a:p>
          <a:p>
            <a:pPr marL="285750" indent="-285750">
              <a:buFont typeface="Arial" panose="020B0604020202020204" pitchFamily="34" charset="0"/>
              <a:buChar char="•"/>
            </a:pPr>
            <a:r>
              <a:rPr lang="en-US" dirty="0"/>
              <a:t>Affiliate 2 match</a:t>
            </a:r>
          </a:p>
          <a:p>
            <a:endParaRPr lang="en-US" b="0" dirty="0"/>
          </a:p>
          <a:p>
            <a:r>
              <a:rPr lang="en-US" dirty="0"/>
              <a:t>This is a 6-tuple:</a:t>
            </a:r>
          </a:p>
          <a:p>
            <a:r>
              <a:rPr lang="en-US" dirty="0"/>
              <a:t>(</a:t>
            </a:r>
            <a:r>
              <a:rPr lang="en-US" i="1" dirty="0"/>
              <a:t>s, s’, s’’, s’’’, u’, u’’)</a:t>
            </a:r>
            <a:endParaRPr lang="en-US" dirty="0"/>
          </a:p>
        </p:txBody>
      </p:sp>
    </p:spTree>
    <p:extLst>
      <p:ext uri="{BB962C8B-B14F-4D97-AF65-F5344CB8AC3E}">
        <p14:creationId xmlns:p14="http://schemas.microsoft.com/office/powerpoint/2010/main" val="238801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xEl>
                                              <p:pRg st="7" end="7"/>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5">
                                            <p:txEl>
                                              <p:pRg st="8" end="8"/>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8"/>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64"/>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63"/>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60"/>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6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5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62"/>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65">
                                            <p:txEl>
                                              <p:pRg st="1" end="1"/>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65">
                                            <p:txEl>
                                              <p:pRg st="2" end="2"/>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65">
                                            <p:txEl>
                                              <p:pRg st="3" end="3"/>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65">
                                            <p:txEl>
                                              <p:pRg st="5" end="5"/>
                                            </p:txEl>
                                          </p:spTgt>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6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9" grpId="0" animBg="1"/>
      <p:bldP spid="60" grpId="0" animBg="1"/>
      <p:bldP spid="61" grpId="0" animBg="1"/>
      <p:bldP spid="62" grpId="0" animBg="1"/>
      <p:bldP spid="63" grpId="0" animBg="1"/>
      <p:bldP spid="6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Underlying Preferences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14</a:t>
            </a:fld>
            <a:endParaRPr lang="en-US"/>
          </a:p>
        </p:txBody>
      </p:sp>
      <p:sp>
        <p:nvSpPr>
          <p:cNvPr id="6" name="Content Placeholder 5">
            <a:extLst>
              <a:ext uri="{FF2B5EF4-FFF2-40B4-BE49-F238E27FC236}">
                <a16:creationId xmlns:a16="http://schemas.microsoft.com/office/drawing/2014/main" id="{9C0475CF-A437-471E-B870-15A6CB4E814B}"/>
              </a:ext>
            </a:extLst>
          </p:cNvPr>
          <p:cNvSpPr>
            <a:spLocks noGrp="1"/>
          </p:cNvSpPr>
          <p:nvPr>
            <p:ph idx="1"/>
          </p:nvPr>
        </p:nvSpPr>
        <p:spPr/>
        <p:txBody>
          <a:bodyPr/>
          <a:lstStyle/>
          <a:p>
            <a:r>
              <a:rPr lang="en-US" dirty="0"/>
              <a:t>Setting</a:t>
            </a:r>
          </a:p>
          <a:p>
            <a:pPr marL="342900" indent="-342900">
              <a:buFont typeface="Arial" panose="020B0604020202020204" pitchFamily="34" charset="0"/>
              <a:buChar char="•"/>
            </a:pPr>
            <a:r>
              <a:rPr lang="en-US" b="0" dirty="0"/>
              <a:t>3 schools: UMD, PSU, WVU</a:t>
            </a:r>
          </a:p>
          <a:p>
            <a:pPr marL="342900" indent="-342900">
              <a:buFont typeface="Arial" panose="020B0604020202020204" pitchFamily="34" charset="0"/>
              <a:buChar char="•"/>
            </a:pPr>
            <a:r>
              <a:rPr lang="en-US" b="0" dirty="0"/>
              <a:t>3 students: Alex, Ryan, Taylor</a:t>
            </a:r>
          </a:p>
          <a:p>
            <a:r>
              <a:rPr lang="en-US" dirty="0"/>
              <a:t>Say UMD has a general preference over applicants it wants and schools it likes for Alex.</a:t>
            </a:r>
            <a:endParaRPr lang="en-US" b="0" dirty="0"/>
          </a:p>
          <a:p>
            <a:pPr marL="342900" indent="-342900">
              <a:buFont typeface="Arial" panose="020B0604020202020204" pitchFamily="34" charset="0"/>
              <a:buChar char="•"/>
            </a:pPr>
            <a:r>
              <a:rPr lang="en-US" b="0" i="1" dirty="0"/>
              <a:t>Alex &gt;</a:t>
            </a:r>
            <a:r>
              <a:rPr lang="en-US" b="0" i="1" baseline="-25000" dirty="0"/>
              <a:t>UMD</a:t>
            </a:r>
            <a:r>
              <a:rPr lang="en-US" b="0" i="1" dirty="0"/>
              <a:t> Ryan &gt;</a:t>
            </a:r>
            <a:r>
              <a:rPr lang="en-US" b="0" i="1" baseline="-25000" dirty="0"/>
              <a:t> UMD</a:t>
            </a:r>
            <a:r>
              <a:rPr lang="en-US" b="0" i="1" dirty="0"/>
              <a:t> Taylor</a:t>
            </a:r>
          </a:p>
          <a:p>
            <a:pPr marL="342900" indent="-342900">
              <a:buFont typeface="Arial" panose="020B0604020202020204" pitchFamily="34" charset="0"/>
              <a:buChar char="•"/>
            </a:pPr>
            <a:r>
              <a:rPr lang="en-US" b="0" i="1" dirty="0"/>
              <a:t>Penn State &gt;</a:t>
            </a:r>
            <a:r>
              <a:rPr lang="en-US" b="0" i="1" baseline="-25000" dirty="0"/>
              <a:t>UMD</a:t>
            </a:r>
            <a:r>
              <a:rPr lang="en-US" b="0" i="1" dirty="0"/>
              <a:t> Maryland &gt;</a:t>
            </a:r>
            <a:r>
              <a:rPr lang="en-US" b="0" i="1" baseline="-25000" dirty="0"/>
              <a:t> UMD</a:t>
            </a:r>
            <a:r>
              <a:rPr lang="en-US" b="0" i="1" dirty="0"/>
              <a:t> West Virginia</a:t>
            </a:r>
          </a:p>
          <a:p>
            <a:r>
              <a:rPr lang="en-US" dirty="0"/>
              <a:t>How will UMD rank overall matchings? </a:t>
            </a:r>
            <a:r>
              <a:rPr lang="en-US" b="0" dirty="0"/>
              <a:t>It only cares about it’s and Alex’s match.</a:t>
            </a:r>
          </a:p>
          <a:p>
            <a:r>
              <a:rPr lang="en-US" b="0" dirty="0"/>
              <a:t>Represent a matching as: </a:t>
            </a:r>
            <a:r>
              <a:rPr lang="en-US" b="0" i="1" dirty="0"/>
              <a:t>(UMD’s match, Alex’s match)</a:t>
            </a:r>
            <a:endParaRPr lang="en-US" i="1" dirty="0"/>
          </a:p>
        </p:txBody>
      </p:sp>
      <p:pic>
        <p:nvPicPr>
          <p:cNvPr id="22" name="Picture 21" descr="Logo&#10;&#10;Description automatically generated">
            <a:extLst>
              <a:ext uri="{FF2B5EF4-FFF2-40B4-BE49-F238E27FC236}">
                <a16:creationId xmlns:a16="http://schemas.microsoft.com/office/drawing/2014/main" id="{67C49986-9C49-4F66-960C-14AF951DEF10}"/>
              </a:ext>
            </a:extLst>
          </p:cNvPr>
          <p:cNvPicPr>
            <a:picLocks noChangeAspect="1"/>
          </p:cNvPicPr>
          <p:nvPr/>
        </p:nvPicPr>
        <p:blipFill>
          <a:blip r:embed="rId3"/>
          <a:stretch>
            <a:fillRect/>
          </a:stretch>
        </p:blipFill>
        <p:spPr>
          <a:xfrm>
            <a:off x="6525822" y="1129246"/>
            <a:ext cx="790547" cy="589655"/>
          </a:xfrm>
          <a:prstGeom prst="rect">
            <a:avLst/>
          </a:prstGeom>
        </p:spPr>
      </p:pic>
      <p:pic>
        <p:nvPicPr>
          <p:cNvPr id="23" name="Picture 22" descr="Logo&#10;&#10;Description automatically generated">
            <a:extLst>
              <a:ext uri="{FF2B5EF4-FFF2-40B4-BE49-F238E27FC236}">
                <a16:creationId xmlns:a16="http://schemas.microsoft.com/office/drawing/2014/main" id="{E00CD7F7-57E0-4691-AB2F-7295D7C786A6}"/>
              </a:ext>
            </a:extLst>
          </p:cNvPr>
          <p:cNvPicPr>
            <a:picLocks noChangeAspect="1"/>
          </p:cNvPicPr>
          <p:nvPr/>
        </p:nvPicPr>
        <p:blipFill>
          <a:blip r:embed="rId4"/>
          <a:stretch>
            <a:fillRect/>
          </a:stretch>
        </p:blipFill>
        <p:spPr>
          <a:xfrm>
            <a:off x="6584867" y="194930"/>
            <a:ext cx="672458" cy="589655"/>
          </a:xfrm>
          <a:prstGeom prst="rect">
            <a:avLst/>
          </a:prstGeom>
        </p:spPr>
      </p:pic>
      <p:pic>
        <p:nvPicPr>
          <p:cNvPr id="24" name="Picture 23" descr="Logo&#10;&#10;Description automatically generated">
            <a:extLst>
              <a:ext uri="{FF2B5EF4-FFF2-40B4-BE49-F238E27FC236}">
                <a16:creationId xmlns:a16="http://schemas.microsoft.com/office/drawing/2014/main" id="{D25E3DDB-A9CF-40C1-AAF8-A7CD3547E21B}"/>
              </a:ext>
            </a:extLst>
          </p:cNvPr>
          <p:cNvPicPr>
            <a:picLocks noChangeAspect="1"/>
          </p:cNvPicPr>
          <p:nvPr/>
        </p:nvPicPr>
        <p:blipFill>
          <a:blip r:embed="rId5"/>
          <a:stretch>
            <a:fillRect/>
          </a:stretch>
        </p:blipFill>
        <p:spPr>
          <a:xfrm>
            <a:off x="6607018" y="2063562"/>
            <a:ext cx="628154" cy="647112"/>
          </a:xfrm>
          <a:prstGeom prst="rect">
            <a:avLst/>
          </a:prstGeom>
        </p:spPr>
      </p:pic>
      <p:pic>
        <p:nvPicPr>
          <p:cNvPr id="25" name="Picture 24" descr="Icon&#10;&#10;Description automatically generated">
            <a:extLst>
              <a:ext uri="{FF2B5EF4-FFF2-40B4-BE49-F238E27FC236}">
                <a16:creationId xmlns:a16="http://schemas.microsoft.com/office/drawing/2014/main" id="{2F0F6AA5-EEFA-465D-859D-82393CA6EE3A}"/>
              </a:ext>
            </a:extLst>
          </p:cNvPr>
          <p:cNvPicPr>
            <a:picLocks noChangeAspect="1"/>
          </p:cNvPicPr>
          <p:nvPr/>
        </p:nvPicPr>
        <p:blipFill>
          <a:blip r:embed="rId6"/>
          <a:stretch>
            <a:fillRect/>
          </a:stretch>
        </p:blipFill>
        <p:spPr>
          <a:xfrm>
            <a:off x="4981394" y="152718"/>
            <a:ext cx="1013506" cy="674077"/>
          </a:xfrm>
          <a:prstGeom prst="rect">
            <a:avLst/>
          </a:prstGeom>
        </p:spPr>
      </p:pic>
      <p:pic>
        <p:nvPicPr>
          <p:cNvPr id="26" name="Picture 25" descr="Icon&#10;&#10;Description automatically generated">
            <a:extLst>
              <a:ext uri="{FF2B5EF4-FFF2-40B4-BE49-F238E27FC236}">
                <a16:creationId xmlns:a16="http://schemas.microsoft.com/office/drawing/2014/main" id="{092B7BF9-F9B3-4244-AA71-AFFC4D8EB97B}"/>
              </a:ext>
            </a:extLst>
          </p:cNvPr>
          <p:cNvPicPr>
            <a:picLocks noChangeAspect="1"/>
          </p:cNvPicPr>
          <p:nvPr/>
        </p:nvPicPr>
        <p:blipFill>
          <a:blip r:embed="rId7"/>
          <a:stretch>
            <a:fillRect/>
          </a:stretch>
        </p:blipFill>
        <p:spPr>
          <a:xfrm>
            <a:off x="4981394" y="1087034"/>
            <a:ext cx="1013506" cy="674077"/>
          </a:xfrm>
          <a:prstGeom prst="rect">
            <a:avLst/>
          </a:prstGeom>
        </p:spPr>
      </p:pic>
      <p:pic>
        <p:nvPicPr>
          <p:cNvPr id="27" name="Picture 26" descr="Icon&#10;&#10;Description automatically generated">
            <a:extLst>
              <a:ext uri="{FF2B5EF4-FFF2-40B4-BE49-F238E27FC236}">
                <a16:creationId xmlns:a16="http://schemas.microsoft.com/office/drawing/2014/main" id="{6ED3ABE9-94C7-4F3B-918D-CB104592D5AE}"/>
              </a:ext>
            </a:extLst>
          </p:cNvPr>
          <p:cNvPicPr>
            <a:picLocks noChangeAspect="1"/>
          </p:cNvPicPr>
          <p:nvPr/>
        </p:nvPicPr>
        <p:blipFill>
          <a:blip r:embed="rId8"/>
          <a:stretch>
            <a:fillRect/>
          </a:stretch>
        </p:blipFill>
        <p:spPr>
          <a:xfrm>
            <a:off x="4981394" y="2043244"/>
            <a:ext cx="1034061" cy="687748"/>
          </a:xfrm>
          <a:prstGeom prst="rect">
            <a:avLst/>
          </a:prstGeom>
        </p:spPr>
      </p:pic>
      <p:sp>
        <p:nvSpPr>
          <p:cNvPr id="29" name="TextBox 28">
            <a:extLst>
              <a:ext uri="{FF2B5EF4-FFF2-40B4-BE49-F238E27FC236}">
                <a16:creationId xmlns:a16="http://schemas.microsoft.com/office/drawing/2014/main" id="{CF334CE0-10F1-4C3D-A7AD-8A98DB5C320F}"/>
              </a:ext>
            </a:extLst>
          </p:cNvPr>
          <p:cNvSpPr txBox="1"/>
          <p:nvPr/>
        </p:nvSpPr>
        <p:spPr>
          <a:xfrm>
            <a:off x="5108759" y="727957"/>
            <a:ext cx="758775" cy="369332"/>
          </a:xfrm>
          <a:prstGeom prst="rect">
            <a:avLst/>
          </a:prstGeom>
          <a:noFill/>
        </p:spPr>
        <p:txBody>
          <a:bodyPr wrap="square">
            <a:spAutoFit/>
          </a:bodyPr>
          <a:lstStyle/>
          <a:p>
            <a:pPr algn="ctr"/>
            <a:r>
              <a:rPr lang="en-US" b="0" dirty="0"/>
              <a:t> Alex</a:t>
            </a:r>
            <a:endParaRPr lang="en-US" dirty="0"/>
          </a:p>
        </p:txBody>
      </p:sp>
      <p:sp>
        <p:nvSpPr>
          <p:cNvPr id="31" name="TextBox 30">
            <a:extLst>
              <a:ext uri="{FF2B5EF4-FFF2-40B4-BE49-F238E27FC236}">
                <a16:creationId xmlns:a16="http://schemas.microsoft.com/office/drawing/2014/main" id="{7D941EDA-F6B1-4C8E-B34B-51F7DC24265D}"/>
              </a:ext>
            </a:extLst>
          </p:cNvPr>
          <p:cNvSpPr txBox="1"/>
          <p:nvPr/>
        </p:nvSpPr>
        <p:spPr>
          <a:xfrm>
            <a:off x="5048761" y="1678577"/>
            <a:ext cx="878769" cy="369332"/>
          </a:xfrm>
          <a:prstGeom prst="rect">
            <a:avLst/>
          </a:prstGeom>
          <a:noFill/>
        </p:spPr>
        <p:txBody>
          <a:bodyPr wrap="square">
            <a:spAutoFit/>
          </a:bodyPr>
          <a:lstStyle/>
          <a:p>
            <a:pPr algn="ctr"/>
            <a:r>
              <a:rPr lang="en-US" b="0" dirty="0"/>
              <a:t> Ryan</a:t>
            </a:r>
            <a:endParaRPr lang="en-US" dirty="0"/>
          </a:p>
        </p:txBody>
      </p:sp>
      <p:sp>
        <p:nvSpPr>
          <p:cNvPr id="32" name="TextBox 31">
            <a:extLst>
              <a:ext uri="{FF2B5EF4-FFF2-40B4-BE49-F238E27FC236}">
                <a16:creationId xmlns:a16="http://schemas.microsoft.com/office/drawing/2014/main" id="{46F159C7-0C13-43A3-9D12-CD9F901786AB}"/>
              </a:ext>
            </a:extLst>
          </p:cNvPr>
          <p:cNvSpPr txBox="1"/>
          <p:nvPr/>
        </p:nvSpPr>
        <p:spPr>
          <a:xfrm>
            <a:off x="4851792" y="2667020"/>
            <a:ext cx="1272706" cy="369332"/>
          </a:xfrm>
          <a:prstGeom prst="rect">
            <a:avLst/>
          </a:prstGeom>
          <a:noFill/>
        </p:spPr>
        <p:txBody>
          <a:bodyPr wrap="square">
            <a:spAutoFit/>
          </a:bodyPr>
          <a:lstStyle/>
          <a:p>
            <a:pPr algn="ctr"/>
            <a:r>
              <a:rPr lang="en-US" b="0" dirty="0"/>
              <a:t> Taylor</a:t>
            </a:r>
            <a:endParaRPr lang="en-US" dirty="0"/>
          </a:p>
        </p:txBody>
      </p:sp>
      <p:sp>
        <p:nvSpPr>
          <p:cNvPr id="35" name="TextBox 34">
            <a:extLst>
              <a:ext uri="{FF2B5EF4-FFF2-40B4-BE49-F238E27FC236}">
                <a16:creationId xmlns:a16="http://schemas.microsoft.com/office/drawing/2014/main" id="{5F986AD8-2E96-4661-869D-A3E30146F20A}"/>
              </a:ext>
            </a:extLst>
          </p:cNvPr>
          <p:cNvSpPr txBox="1"/>
          <p:nvPr/>
        </p:nvSpPr>
        <p:spPr>
          <a:xfrm>
            <a:off x="7330837" y="342811"/>
            <a:ext cx="1301390" cy="369332"/>
          </a:xfrm>
          <a:prstGeom prst="rect">
            <a:avLst/>
          </a:prstGeom>
          <a:noFill/>
        </p:spPr>
        <p:txBody>
          <a:bodyPr wrap="square">
            <a:spAutoFit/>
          </a:bodyPr>
          <a:lstStyle/>
          <a:p>
            <a:r>
              <a:rPr lang="en-US" dirty="0"/>
              <a:t>Capacity 1</a:t>
            </a:r>
          </a:p>
        </p:txBody>
      </p:sp>
      <p:sp>
        <p:nvSpPr>
          <p:cNvPr id="39" name="TextBox 38">
            <a:extLst>
              <a:ext uri="{FF2B5EF4-FFF2-40B4-BE49-F238E27FC236}">
                <a16:creationId xmlns:a16="http://schemas.microsoft.com/office/drawing/2014/main" id="{F3CBBA66-85B2-4E20-893F-913690EED9FE}"/>
              </a:ext>
            </a:extLst>
          </p:cNvPr>
          <p:cNvSpPr txBox="1"/>
          <p:nvPr/>
        </p:nvSpPr>
        <p:spPr>
          <a:xfrm>
            <a:off x="7330837" y="1269127"/>
            <a:ext cx="1301390" cy="369332"/>
          </a:xfrm>
          <a:prstGeom prst="rect">
            <a:avLst/>
          </a:prstGeom>
          <a:noFill/>
        </p:spPr>
        <p:txBody>
          <a:bodyPr wrap="square">
            <a:spAutoFit/>
          </a:bodyPr>
          <a:lstStyle/>
          <a:p>
            <a:r>
              <a:rPr lang="en-US" dirty="0"/>
              <a:t>Capacity 1</a:t>
            </a:r>
          </a:p>
        </p:txBody>
      </p:sp>
      <p:sp>
        <p:nvSpPr>
          <p:cNvPr id="40" name="TextBox 39">
            <a:extLst>
              <a:ext uri="{FF2B5EF4-FFF2-40B4-BE49-F238E27FC236}">
                <a16:creationId xmlns:a16="http://schemas.microsoft.com/office/drawing/2014/main" id="{2870349B-E9E0-47A7-B4BB-911A0791BEBC}"/>
              </a:ext>
            </a:extLst>
          </p:cNvPr>
          <p:cNvSpPr txBox="1"/>
          <p:nvPr/>
        </p:nvSpPr>
        <p:spPr>
          <a:xfrm>
            <a:off x="7330837" y="2202452"/>
            <a:ext cx="1301390" cy="369332"/>
          </a:xfrm>
          <a:prstGeom prst="rect">
            <a:avLst/>
          </a:prstGeom>
          <a:noFill/>
        </p:spPr>
        <p:txBody>
          <a:bodyPr wrap="square">
            <a:spAutoFit/>
          </a:bodyPr>
          <a:lstStyle/>
          <a:p>
            <a:r>
              <a:rPr lang="en-US" dirty="0"/>
              <a:t>Capacity 1</a:t>
            </a:r>
          </a:p>
        </p:txBody>
      </p:sp>
      <p:sp>
        <p:nvSpPr>
          <p:cNvPr id="41" name="TextBox 40">
            <a:extLst>
              <a:ext uri="{FF2B5EF4-FFF2-40B4-BE49-F238E27FC236}">
                <a16:creationId xmlns:a16="http://schemas.microsoft.com/office/drawing/2014/main" id="{09804DC9-9E9F-4C36-A74B-6AEBB94D2F87}"/>
              </a:ext>
            </a:extLst>
          </p:cNvPr>
          <p:cNvSpPr txBox="1"/>
          <p:nvPr/>
        </p:nvSpPr>
        <p:spPr>
          <a:xfrm>
            <a:off x="4851792" y="383168"/>
            <a:ext cx="514398" cy="307777"/>
          </a:xfrm>
          <a:prstGeom prst="rect">
            <a:avLst/>
          </a:prstGeom>
          <a:noFill/>
        </p:spPr>
        <p:txBody>
          <a:bodyPr wrap="square">
            <a:spAutoFit/>
          </a:bodyPr>
          <a:lstStyle/>
          <a:p>
            <a:r>
              <a:rPr lang="en-US" sz="1400" b="1" dirty="0">
                <a:solidFill>
                  <a:srgbClr val="FF0000"/>
                </a:solidFill>
              </a:rPr>
              <a:t>MD</a:t>
            </a:r>
          </a:p>
        </p:txBody>
      </p:sp>
      <p:sp>
        <p:nvSpPr>
          <p:cNvPr id="42" name="TextBox 41">
            <a:extLst>
              <a:ext uri="{FF2B5EF4-FFF2-40B4-BE49-F238E27FC236}">
                <a16:creationId xmlns:a16="http://schemas.microsoft.com/office/drawing/2014/main" id="{7CF02144-B9AA-46E5-9942-82E78C585824}"/>
              </a:ext>
            </a:extLst>
          </p:cNvPr>
          <p:cNvSpPr txBox="1"/>
          <p:nvPr/>
        </p:nvSpPr>
        <p:spPr>
          <a:xfrm>
            <a:off x="4851792" y="1229733"/>
            <a:ext cx="514398" cy="307777"/>
          </a:xfrm>
          <a:prstGeom prst="rect">
            <a:avLst/>
          </a:prstGeom>
          <a:noFill/>
        </p:spPr>
        <p:txBody>
          <a:bodyPr wrap="square">
            <a:spAutoFit/>
          </a:bodyPr>
          <a:lstStyle/>
          <a:p>
            <a:r>
              <a:rPr lang="en-US" sz="1400" b="1" dirty="0">
                <a:solidFill>
                  <a:srgbClr val="0400F4"/>
                </a:solidFill>
              </a:rPr>
              <a:t>PA</a:t>
            </a:r>
          </a:p>
        </p:txBody>
      </p:sp>
      <p:sp>
        <p:nvSpPr>
          <p:cNvPr id="43" name="TextBox 42">
            <a:extLst>
              <a:ext uri="{FF2B5EF4-FFF2-40B4-BE49-F238E27FC236}">
                <a16:creationId xmlns:a16="http://schemas.microsoft.com/office/drawing/2014/main" id="{27A1F292-4061-45DC-98FC-5AF5297CB6C6}"/>
              </a:ext>
            </a:extLst>
          </p:cNvPr>
          <p:cNvSpPr txBox="1"/>
          <p:nvPr/>
        </p:nvSpPr>
        <p:spPr>
          <a:xfrm>
            <a:off x="4851560" y="2233229"/>
            <a:ext cx="514398" cy="307777"/>
          </a:xfrm>
          <a:prstGeom prst="rect">
            <a:avLst/>
          </a:prstGeom>
          <a:noFill/>
        </p:spPr>
        <p:txBody>
          <a:bodyPr wrap="square">
            <a:spAutoFit/>
          </a:bodyPr>
          <a:lstStyle/>
          <a:p>
            <a:r>
              <a:rPr lang="en-US" sz="1400" b="1" dirty="0">
                <a:solidFill>
                  <a:srgbClr val="F49E00"/>
                </a:solidFill>
              </a:rPr>
              <a:t>WV</a:t>
            </a:r>
          </a:p>
        </p:txBody>
      </p:sp>
    </p:spTree>
    <p:extLst>
      <p:ext uri="{BB962C8B-B14F-4D97-AF65-F5344CB8AC3E}">
        <p14:creationId xmlns:p14="http://schemas.microsoft.com/office/powerpoint/2010/main" val="1003005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3"/>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4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1" grpId="0"/>
      <p:bldP spid="32" grpId="0"/>
      <p:bldP spid="35" grpId="0"/>
      <p:bldP spid="39" grpId="0"/>
      <p:bldP spid="40" grpId="0"/>
      <p:bldP spid="41" grpId="0"/>
      <p:bldP spid="42" grpId="0"/>
      <p:bldP spid="4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Underlying Preferences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15</a:t>
            </a:fld>
            <a:endParaRPr lang="en-US"/>
          </a:p>
        </p:txBody>
      </p:sp>
      <p:sp>
        <p:nvSpPr>
          <p:cNvPr id="6" name="Content Placeholder 5">
            <a:extLst>
              <a:ext uri="{FF2B5EF4-FFF2-40B4-BE49-F238E27FC236}">
                <a16:creationId xmlns:a16="http://schemas.microsoft.com/office/drawing/2014/main" id="{9C0475CF-A437-471E-B870-15A6CB4E814B}"/>
              </a:ext>
            </a:extLst>
          </p:cNvPr>
          <p:cNvSpPr>
            <a:spLocks noGrp="1"/>
          </p:cNvSpPr>
          <p:nvPr>
            <p:ph idx="1"/>
          </p:nvPr>
        </p:nvSpPr>
        <p:spPr>
          <a:xfrm>
            <a:off x="457199" y="1752600"/>
            <a:ext cx="4591562" cy="4373563"/>
          </a:xfrm>
        </p:spPr>
        <p:txBody>
          <a:bodyPr>
            <a:normAutofit/>
          </a:bodyPr>
          <a:lstStyle/>
          <a:p>
            <a:r>
              <a:rPr lang="en-US" sz="1400" b="0" i="1" dirty="0"/>
              <a:t>Alex &gt;</a:t>
            </a:r>
            <a:r>
              <a:rPr lang="en-US" sz="1400" b="0" i="1" baseline="-25000" dirty="0"/>
              <a:t>UMD</a:t>
            </a:r>
            <a:r>
              <a:rPr lang="en-US" sz="1400" b="0" i="1" dirty="0"/>
              <a:t> Ryan &gt;</a:t>
            </a:r>
            <a:r>
              <a:rPr lang="en-US" sz="1400" b="0" i="1" baseline="-25000" dirty="0"/>
              <a:t> UMD</a:t>
            </a:r>
            <a:r>
              <a:rPr lang="en-US" sz="1400" b="0" i="1" dirty="0"/>
              <a:t> Taylor</a:t>
            </a:r>
          </a:p>
          <a:p>
            <a:r>
              <a:rPr lang="en-US" sz="1400" b="0" i="1" dirty="0"/>
              <a:t>Penn State &gt;</a:t>
            </a:r>
            <a:r>
              <a:rPr lang="en-US" sz="1400" b="0" i="1" baseline="-25000" dirty="0"/>
              <a:t>UMD</a:t>
            </a:r>
            <a:r>
              <a:rPr lang="en-US" sz="1400" b="0" i="1" dirty="0"/>
              <a:t> Maryland &gt;</a:t>
            </a:r>
            <a:r>
              <a:rPr lang="en-US" sz="1400" b="0" i="1" baseline="-25000" dirty="0"/>
              <a:t> UMD</a:t>
            </a:r>
            <a:r>
              <a:rPr lang="en-US" sz="1400" b="0" i="1" dirty="0"/>
              <a:t> West Virginia</a:t>
            </a:r>
          </a:p>
          <a:p>
            <a:r>
              <a:rPr lang="en-US" sz="1400" b="0" i="1" dirty="0"/>
              <a:t>Matchings:</a:t>
            </a:r>
            <a:r>
              <a:rPr lang="en-US" sz="1400" i="1" dirty="0"/>
              <a:t> </a:t>
            </a:r>
            <a:r>
              <a:rPr lang="en-US" sz="1400" b="0" i="1" dirty="0"/>
              <a:t>(UMD’s match, Alex’s match)</a:t>
            </a:r>
          </a:p>
          <a:p>
            <a:endParaRPr lang="en-US" sz="1400" b="0" i="1" dirty="0"/>
          </a:p>
          <a:p>
            <a:r>
              <a:rPr lang="en-US" sz="1400" b="0" dirty="0"/>
              <a:t>Consider the following </a:t>
            </a:r>
            <a:r>
              <a:rPr lang="en-US" sz="1400" b="0" i="1" dirty="0"/>
              <a:t>partial</a:t>
            </a:r>
            <a:r>
              <a:rPr lang="en-US" sz="1400" b="0" dirty="0"/>
              <a:t> ranks UMD might have over matchings:</a:t>
            </a:r>
          </a:p>
          <a:p>
            <a:pPr marL="342900" indent="-342900">
              <a:buFont typeface="+mj-lt"/>
              <a:buAutoNum type="arabicPeriod"/>
            </a:pPr>
            <a:r>
              <a:rPr lang="en-US" sz="1400" b="0" i="1" dirty="0"/>
              <a:t>(Alex, PSU) &gt;</a:t>
            </a:r>
            <a:r>
              <a:rPr lang="en-US" sz="1400" b="0" i="1" baseline="-25000" dirty="0"/>
              <a:t>UMD</a:t>
            </a:r>
            <a:r>
              <a:rPr lang="en-US" sz="1400" b="0" i="1" dirty="0"/>
              <a:t> (Alex, WVU) &gt;</a:t>
            </a:r>
            <a:r>
              <a:rPr lang="en-US" sz="1400" b="0" i="1" baseline="-25000" dirty="0"/>
              <a:t>UMD</a:t>
            </a:r>
            <a:r>
              <a:rPr lang="en-US" sz="1400" b="0" i="1" dirty="0"/>
              <a:t> (Ryan, UMD)</a:t>
            </a:r>
          </a:p>
          <a:p>
            <a:pPr marL="342900" indent="-342900">
              <a:buFont typeface="+mj-lt"/>
              <a:buAutoNum type="arabicPeriod"/>
            </a:pPr>
            <a:r>
              <a:rPr lang="en-US" sz="1400" b="0" i="1" dirty="0"/>
              <a:t>(Alex, WVU) &gt;</a:t>
            </a:r>
            <a:r>
              <a:rPr lang="en-US" sz="1400" b="0" i="1" baseline="-25000" dirty="0"/>
              <a:t>UMD</a:t>
            </a:r>
            <a:r>
              <a:rPr lang="en-US" sz="1400" b="0" i="1" dirty="0"/>
              <a:t> (Alex, PSU) &gt;</a:t>
            </a:r>
            <a:r>
              <a:rPr lang="en-US" sz="1400" b="0" i="1" baseline="-25000" dirty="0"/>
              <a:t>UMD</a:t>
            </a:r>
            <a:r>
              <a:rPr lang="en-US" sz="1400" b="0" i="1" dirty="0"/>
              <a:t> (Ryan, UMD)</a:t>
            </a:r>
          </a:p>
          <a:p>
            <a:pPr marL="342900" indent="-342900">
              <a:buFont typeface="+mj-lt"/>
              <a:buAutoNum type="arabicPeriod"/>
            </a:pPr>
            <a:r>
              <a:rPr lang="en-US" sz="1400" b="0" i="1" dirty="0"/>
              <a:t>(Alex, UMD) &gt;</a:t>
            </a:r>
            <a:r>
              <a:rPr lang="en-US" sz="1400" b="0" i="1" baseline="-25000" dirty="0"/>
              <a:t>UMD</a:t>
            </a:r>
            <a:r>
              <a:rPr lang="en-US" sz="1400" b="0" i="1" dirty="0"/>
              <a:t> (Taylor, PSU) &gt;</a:t>
            </a:r>
            <a:r>
              <a:rPr lang="en-US" sz="1400" b="0" i="1" baseline="-25000" dirty="0"/>
              <a:t>UMD</a:t>
            </a:r>
            <a:r>
              <a:rPr lang="en-US" sz="1400" b="0" i="1" dirty="0"/>
              <a:t> (Ryan, PSU)</a:t>
            </a:r>
          </a:p>
          <a:p>
            <a:pPr marL="342900" indent="-342900">
              <a:buFont typeface="+mj-lt"/>
              <a:buAutoNum type="arabicPeriod"/>
            </a:pPr>
            <a:r>
              <a:rPr lang="en-US" sz="1400" b="0" i="1" dirty="0"/>
              <a:t>(Alex, UMD) &gt;</a:t>
            </a:r>
            <a:r>
              <a:rPr lang="en-US" sz="1400" b="0" i="1" baseline="-25000" dirty="0"/>
              <a:t>UMD</a:t>
            </a:r>
            <a:r>
              <a:rPr lang="en-US" sz="1400" b="0" i="1" dirty="0"/>
              <a:t> (Ryan, PSU) &gt;</a:t>
            </a:r>
            <a:r>
              <a:rPr lang="en-US" sz="1400" b="0" i="1" baseline="-25000" dirty="0"/>
              <a:t>UMD</a:t>
            </a:r>
            <a:r>
              <a:rPr lang="en-US" sz="1400" b="0" i="1" dirty="0"/>
              <a:t> (Taylor, PSU)</a:t>
            </a:r>
          </a:p>
        </p:txBody>
      </p:sp>
      <p:pic>
        <p:nvPicPr>
          <p:cNvPr id="22" name="Picture 21" descr="Logo&#10;&#10;Description automatically generated">
            <a:extLst>
              <a:ext uri="{FF2B5EF4-FFF2-40B4-BE49-F238E27FC236}">
                <a16:creationId xmlns:a16="http://schemas.microsoft.com/office/drawing/2014/main" id="{67C49986-9C49-4F66-960C-14AF951DEF10}"/>
              </a:ext>
            </a:extLst>
          </p:cNvPr>
          <p:cNvPicPr>
            <a:picLocks noChangeAspect="1"/>
          </p:cNvPicPr>
          <p:nvPr/>
        </p:nvPicPr>
        <p:blipFill>
          <a:blip r:embed="rId3"/>
          <a:stretch>
            <a:fillRect/>
          </a:stretch>
        </p:blipFill>
        <p:spPr>
          <a:xfrm>
            <a:off x="6525822" y="1129246"/>
            <a:ext cx="790547" cy="589655"/>
          </a:xfrm>
          <a:prstGeom prst="rect">
            <a:avLst/>
          </a:prstGeom>
        </p:spPr>
      </p:pic>
      <p:pic>
        <p:nvPicPr>
          <p:cNvPr id="23" name="Picture 22" descr="Logo&#10;&#10;Description automatically generated">
            <a:extLst>
              <a:ext uri="{FF2B5EF4-FFF2-40B4-BE49-F238E27FC236}">
                <a16:creationId xmlns:a16="http://schemas.microsoft.com/office/drawing/2014/main" id="{E00CD7F7-57E0-4691-AB2F-7295D7C786A6}"/>
              </a:ext>
            </a:extLst>
          </p:cNvPr>
          <p:cNvPicPr>
            <a:picLocks noChangeAspect="1"/>
          </p:cNvPicPr>
          <p:nvPr/>
        </p:nvPicPr>
        <p:blipFill>
          <a:blip r:embed="rId4"/>
          <a:stretch>
            <a:fillRect/>
          </a:stretch>
        </p:blipFill>
        <p:spPr>
          <a:xfrm>
            <a:off x="6584867" y="194930"/>
            <a:ext cx="672458" cy="589655"/>
          </a:xfrm>
          <a:prstGeom prst="rect">
            <a:avLst/>
          </a:prstGeom>
        </p:spPr>
      </p:pic>
      <p:pic>
        <p:nvPicPr>
          <p:cNvPr id="24" name="Picture 23" descr="Logo&#10;&#10;Description automatically generated">
            <a:extLst>
              <a:ext uri="{FF2B5EF4-FFF2-40B4-BE49-F238E27FC236}">
                <a16:creationId xmlns:a16="http://schemas.microsoft.com/office/drawing/2014/main" id="{D25E3DDB-A9CF-40C1-AAF8-A7CD3547E21B}"/>
              </a:ext>
            </a:extLst>
          </p:cNvPr>
          <p:cNvPicPr>
            <a:picLocks noChangeAspect="1"/>
          </p:cNvPicPr>
          <p:nvPr/>
        </p:nvPicPr>
        <p:blipFill>
          <a:blip r:embed="rId5"/>
          <a:stretch>
            <a:fillRect/>
          </a:stretch>
        </p:blipFill>
        <p:spPr>
          <a:xfrm>
            <a:off x="6607018" y="2063562"/>
            <a:ext cx="628154" cy="647112"/>
          </a:xfrm>
          <a:prstGeom prst="rect">
            <a:avLst/>
          </a:prstGeom>
        </p:spPr>
      </p:pic>
      <p:pic>
        <p:nvPicPr>
          <p:cNvPr id="25" name="Picture 24" descr="Icon&#10;&#10;Description automatically generated">
            <a:extLst>
              <a:ext uri="{FF2B5EF4-FFF2-40B4-BE49-F238E27FC236}">
                <a16:creationId xmlns:a16="http://schemas.microsoft.com/office/drawing/2014/main" id="{2F0F6AA5-EEFA-465D-859D-82393CA6EE3A}"/>
              </a:ext>
            </a:extLst>
          </p:cNvPr>
          <p:cNvPicPr>
            <a:picLocks noChangeAspect="1"/>
          </p:cNvPicPr>
          <p:nvPr/>
        </p:nvPicPr>
        <p:blipFill>
          <a:blip r:embed="rId6"/>
          <a:stretch>
            <a:fillRect/>
          </a:stretch>
        </p:blipFill>
        <p:spPr>
          <a:xfrm>
            <a:off x="4981394" y="152718"/>
            <a:ext cx="1013506" cy="674077"/>
          </a:xfrm>
          <a:prstGeom prst="rect">
            <a:avLst/>
          </a:prstGeom>
        </p:spPr>
      </p:pic>
      <p:pic>
        <p:nvPicPr>
          <p:cNvPr id="26" name="Picture 25" descr="Icon&#10;&#10;Description automatically generated">
            <a:extLst>
              <a:ext uri="{FF2B5EF4-FFF2-40B4-BE49-F238E27FC236}">
                <a16:creationId xmlns:a16="http://schemas.microsoft.com/office/drawing/2014/main" id="{092B7BF9-F9B3-4244-AA71-AFFC4D8EB97B}"/>
              </a:ext>
            </a:extLst>
          </p:cNvPr>
          <p:cNvPicPr>
            <a:picLocks noChangeAspect="1"/>
          </p:cNvPicPr>
          <p:nvPr/>
        </p:nvPicPr>
        <p:blipFill>
          <a:blip r:embed="rId7"/>
          <a:stretch>
            <a:fillRect/>
          </a:stretch>
        </p:blipFill>
        <p:spPr>
          <a:xfrm>
            <a:off x="4981394" y="1087034"/>
            <a:ext cx="1013506" cy="674077"/>
          </a:xfrm>
          <a:prstGeom prst="rect">
            <a:avLst/>
          </a:prstGeom>
        </p:spPr>
      </p:pic>
      <p:pic>
        <p:nvPicPr>
          <p:cNvPr id="27" name="Picture 26" descr="Icon&#10;&#10;Description automatically generated">
            <a:extLst>
              <a:ext uri="{FF2B5EF4-FFF2-40B4-BE49-F238E27FC236}">
                <a16:creationId xmlns:a16="http://schemas.microsoft.com/office/drawing/2014/main" id="{6ED3ABE9-94C7-4F3B-918D-CB104592D5AE}"/>
              </a:ext>
            </a:extLst>
          </p:cNvPr>
          <p:cNvPicPr>
            <a:picLocks noChangeAspect="1"/>
          </p:cNvPicPr>
          <p:nvPr/>
        </p:nvPicPr>
        <p:blipFill>
          <a:blip r:embed="rId8"/>
          <a:stretch>
            <a:fillRect/>
          </a:stretch>
        </p:blipFill>
        <p:spPr>
          <a:xfrm>
            <a:off x="4981394" y="2043244"/>
            <a:ext cx="1034061" cy="687748"/>
          </a:xfrm>
          <a:prstGeom prst="rect">
            <a:avLst/>
          </a:prstGeom>
        </p:spPr>
      </p:pic>
      <p:sp>
        <p:nvSpPr>
          <p:cNvPr id="29" name="TextBox 28">
            <a:extLst>
              <a:ext uri="{FF2B5EF4-FFF2-40B4-BE49-F238E27FC236}">
                <a16:creationId xmlns:a16="http://schemas.microsoft.com/office/drawing/2014/main" id="{CF334CE0-10F1-4C3D-A7AD-8A98DB5C320F}"/>
              </a:ext>
            </a:extLst>
          </p:cNvPr>
          <p:cNvSpPr txBox="1"/>
          <p:nvPr/>
        </p:nvSpPr>
        <p:spPr>
          <a:xfrm>
            <a:off x="5108759" y="727957"/>
            <a:ext cx="758775" cy="369332"/>
          </a:xfrm>
          <a:prstGeom prst="rect">
            <a:avLst/>
          </a:prstGeom>
          <a:noFill/>
        </p:spPr>
        <p:txBody>
          <a:bodyPr wrap="square">
            <a:spAutoFit/>
          </a:bodyPr>
          <a:lstStyle/>
          <a:p>
            <a:pPr algn="ctr"/>
            <a:r>
              <a:rPr lang="en-US" b="0" dirty="0"/>
              <a:t> Alex</a:t>
            </a:r>
            <a:endParaRPr lang="en-US" dirty="0"/>
          </a:p>
        </p:txBody>
      </p:sp>
      <p:sp>
        <p:nvSpPr>
          <p:cNvPr id="31" name="TextBox 30">
            <a:extLst>
              <a:ext uri="{FF2B5EF4-FFF2-40B4-BE49-F238E27FC236}">
                <a16:creationId xmlns:a16="http://schemas.microsoft.com/office/drawing/2014/main" id="{7D941EDA-F6B1-4C8E-B34B-51F7DC24265D}"/>
              </a:ext>
            </a:extLst>
          </p:cNvPr>
          <p:cNvSpPr txBox="1"/>
          <p:nvPr/>
        </p:nvSpPr>
        <p:spPr>
          <a:xfrm>
            <a:off x="5048761" y="1678577"/>
            <a:ext cx="878769" cy="369332"/>
          </a:xfrm>
          <a:prstGeom prst="rect">
            <a:avLst/>
          </a:prstGeom>
          <a:noFill/>
        </p:spPr>
        <p:txBody>
          <a:bodyPr wrap="square">
            <a:spAutoFit/>
          </a:bodyPr>
          <a:lstStyle/>
          <a:p>
            <a:pPr algn="ctr"/>
            <a:r>
              <a:rPr lang="en-US" b="0" dirty="0"/>
              <a:t> Ryan</a:t>
            </a:r>
            <a:endParaRPr lang="en-US" dirty="0"/>
          </a:p>
        </p:txBody>
      </p:sp>
      <p:sp>
        <p:nvSpPr>
          <p:cNvPr id="32" name="TextBox 31">
            <a:extLst>
              <a:ext uri="{FF2B5EF4-FFF2-40B4-BE49-F238E27FC236}">
                <a16:creationId xmlns:a16="http://schemas.microsoft.com/office/drawing/2014/main" id="{46F159C7-0C13-43A3-9D12-CD9F901786AB}"/>
              </a:ext>
            </a:extLst>
          </p:cNvPr>
          <p:cNvSpPr txBox="1"/>
          <p:nvPr/>
        </p:nvSpPr>
        <p:spPr>
          <a:xfrm>
            <a:off x="4851792" y="2667020"/>
            <a:ext cx="1272706" cy="369332"/>
          </a:xfrm>
          <a:prstGeom prst="rect">
            <a:avLst/>
          </a:prstGeom>
          <a:noFill/>
        </p:spPr>
        <p:txBody>
          <a:bodyPr wrap="square">
            <a:spAutoFit/>
          </a:bodyPr>
          <a:lstStyle/>
          <a:p>
            <a:pPr algn="ctr"/>
            <a:r>
              <a:rPr lang="en-US" b="0" dirty="0"/>
              <a:t> Taylor</a:t>
            </a:r>
            <a:endParaRPr lang="en-US" dirty="0"/>
          </a:p>
        </p:txBody>
      </p:sp>
      <p:sp>
        <p:nvSpPr>
          <p:cNvPr id="14" name="TextBox 13">
            <a:extLst>
              <a:ext uri="{FF2B5EF4-FFF2-40B4-BE49-F238E27FC236}">
                <a16:creationId xmlns:a16="http://schemas.microsoft.com/office/drawing/2014/main" id="{73BAD62A-A0C2-4565-AD3B-22A822B00BB3}"/>
              </a:ext>
            </a:extLst>
          </p:cNvPr>
          <p:cNvSpPr txBox="1"/>
          <p:nvPr/>
        </p:nvSpPr>
        <p:spPr>
          <a:xfrm>
            <a:off x="7330837" y="342811"/>
            <a:ext cx="1301390" cy="369332"/>
          </a:xfrm>
          <a:prstGeom prst="rect">
            <a:avLst/>
          </a:prstGeom>
          <a:noFill/>
        </p:spPr>
        <p:txBody>
          <a:bodyPr wrap="square">
            <a:spAutoFit/>
          </a:bodyPr>
          <a:lstStyle/>
          <a:p>
            <a:r>
              <a:rPr lang="en-US" dirty="0"/>
              <a:t>Capacity 1</a:t>
            </a:r>
          </a:p>
        </p:txBody>
      </p:sp>
      <p:sp>
        <p:nvSpPr>
          <p:cNvPr id="15" name="TextBox 14">
            <a:extLst>
              <a:ext uri="{FF2B5EF4-FFF2-40B4-BE49-F238E27FC236}">
                <a16:creationId xmlns:a16="http://schemas.microsoft.com/office/drawing/2014/main" id="{4A11D90A-402A-4A35-8583-1BC0FAC20B0D}"/>
              </a:ext>
            </a:extLst>
          </p:cNvPr>
          <p:cNvSpPr txBox="1"/>
          <p:nvPr/>
        </p:nvSpPr>
        <p:spPr>
          <a:xfrm>
            <a:off x="7330837" y="1269127"/>
            <a:ext cx="1301390" cy="369332"/>
          </a:xfrm>
          <a:prstGeom prst="rect">
            <a:avLst/>
          </a:prstGeom>
          <a:noFill/>
        </p:spPr>
        <p:txBody>
          <a:bodyPr wrap="square">
            <a:spAutoFit/>
          </a:bodyPr>
          <a:lstStyle/>
          <a:p>
            <a:r>
              <a:rPr lang="en-US" dirty="0"/>
              <a:t>Capacity 1</a:t>
            </a:r>
          </a:p>
        </p:txBody>
      </p:sp>
      <p:sp>
        <p:nvSpPr>
          <p:cNvPr id="16" name="TextBox 15">
            <a:extLst>
              <a:ext uri="{FF2B5EF4-FFF2-40B4-BE49-F238E27FC236}">
                <a16:creationId xmlns:a16="http://schemas.microsoft.com/office/drawing/2014/main" id="{A4D77B46-62FD-4570-9653-9634DFA37ADE}"/>
              </a:ext>
            </a:extLst>
          </p:cNvPr>
          <p:cNvSpPr txBox="1"/>
          <p:nvPr/>
        </p:nvSpPr>
        <p:spPr>
          <a:xfrm>
            <a:off x="7330837" y="2202452"/>
            <a:ext cx="1301390" cy="369332"/>
          </a:xfrm>
          <a:prstGeom prst="rect">
            <a:avLst/>
          </a:prstGeom>
          <a:noFill/>
        </p:spPr>
        <p:txBody>
          <a:bodyPr wrap="square">
            <a:spAutoFit/>
          </a:bodyPr>
          <a:lstStyle/>
          <a:p>
            <a:r>
              <a:rPr lang="en-US" dirty="0"/>
              <a:t>Capacity 1</a:t>
            </a:r>
          </a:p>
        </p:txBody>
      </p:sp>
      <p:sp>
        <p:nvSpPr>
          <p:cNvPr id="19" name="TextBox 18">
            <a:extLst>
              <a:ext uri="{FF2B5EF4-FFF2-40B4-BE49-F238E27FC236}">
                <a16:creationId xmlns:a16="http://schemas.microsoft.com/office/drawing/2014/main" id="{E02070A7-8A24-488F-96A2-3922A377FE2B}"/>
              </a:ext>
            </a:extLst>
          </p:cNvPr>
          <p:cNvSpPr txBox="1"/>
          <p:nvPr/>
        </p:nvSpPr>
        <p:spPr>
          <a:xfrm>
            <a:off x="4851792" y="383168"/>
            <a:ext cx="514398" cy="307777"/>
          </a:xfrm>
          <a:prstGeom prst="rect">
            <a:avLst/>
          </a:prstGeom>
          <a:noFill/>
        </p:spPr>
        <p:txBody>
          <a:bodyPr wrap="square">
            <a:spAutoFit/>
          </a:bodyPr>
          <a:lstStyle/>
          <a:p>
            <a:r>
              <a:rPr lang="en-US" sz="1400" b="1" dirty="0">
                <a:solidFill>
                  <a:srgbClr val="FF0000"/>
                </a:solidFill>
              </a:rPr>
              <a:t>MD</a:t>
            </a:r>
          </a:p>
        </p:txBody>
      </p:sp>
      <p:sp>
        <p:nvSpPr>
          <p:cNvPr id="20" name="TextBox 19">
            <a:extLst>
              <a:ext uri="{FF2B5EF4-FFF2-40B4-BE49-F238E27FC236}">
                <a16:creationId xmlns:a16="http://schemas.microsoft.com/office/drawing/2014/main" id="{4F7F6FA3-3355-4AFA-9DB2-53E5268ED68E}"/>
              </a:ext>
            </a:extLst>
          </p:cNvPr>
          <p:cNvSpPr txBox="1"/>
          <p:nvPr/>
        </p:nvSpPr>
        <p:spPr>
          <a:xfrm>
            <a:off x="4851792" y="1229733"/>
            <a:ext cx="514398" cy="307777"/>
          </a:xfrm>
          <a:prstGeom prst="rect">
            <a:avLst/>
          </a:prstGeom>
          <a:noFill/>
        </p:spPr>
        <p:txBody>
          <a:bodyPr wrap="square">
            <a:spAutoFit/>
          </a:bodyPr>
          <a:lstStyle/>
          <a:p>
            <a:r>
              <a:rPr lang="en-US" sz="1400" b="1" dirty="0">
                <a:solidFill>
                  <a:srgbClr val="0400F4"/>
                </a:solidFill>
              </a:rPr>
              <a:t>PA</a:t>
            </a:r>
          </a:p>
        </p:txBody>
      </p:sp>
      <p:sp>
        <p:nvSpPr>
          <p:cNvPr id="21" name="TextBox 20">
            <a:extLst>
              <a:ext uri="{FF2B5EF4-FFF2-40B4-BE49-F238E27FC236}">
                <a16:creationId xmlns:a16="http://schemas.microsoft.com/office/drawing/2014/main" id="{AF33F26F-668D-48FB-837B-437290CEFD0E}"/>
              </a:ext>
            </a:extLst>
          </p:cNvPr>
          <p:cNvSpPr txBox="1"/>
          <p:nvPr/>
        </p:nvSpPr>
        <p:spPr>
          <a:xfrm>
            <a:off x="4851560" y="2233229"/>
            <a:ext cx="514398" cy="307777"/>
          </a:xfrm>
          <a:prstGeom prst="rect">
            <a:avLst/>
          </a:prstGeom>
          <a:noFill/>
        </p:spPr>
        <p:txBody>
          <a:bodyPr wrap="square">
            <a:spAutoFit/>
          </a:bodyPr>
          <a:lstStyle/>
          <a:p>
            <a:r>
              <a:rPr lang="en-US" sz="1400" b="1" dirty="0">
                <a:solidFill>
                  <a:srgbClr val="F49E00"/>
                </a:solidFill>
              </a:rPr>
              <a:t>WV</a:t>
            </a:r>
          </a:p>
        </p:txBody>
      </p:sp>
      <p:sp>
        <p:nvSpPr>
          <p:cNvPr id="34" name="TextBox 33">
            <a:extLst>
              <a:ext uri="{FF2B5EF4-FFF2-40B4-BE49-F238E27FC236}">
                <a16:creationId xmlns:a16="http://schemas.microsoft.com/office/drawing/2014/main" id="{6B816BD1-DB69-4A3A-B2A6-9A52BCB3C83E}"/>
              </a:ext>
            </a:extLst>
          </p:cNvPr>
          <p:cNvSpPr txBox="1"/>
          <p:nvPr/>
        </p:nvSpPr>
        <p:spPr>
          <a:xfrm>
            <a:off x="5108759" y="3481946"/>
            <a:ext cx="3368491" cy="1200329"/>
          </a:xfrm>
          <a:prstGeom prst="rect">
            <a:avLst/>
          </a:prstGeom>
          <a:noFill/>
        </p:spPr>
        <p:txBody>
          <a:bodyPr wrap="square">
            <a:spAutoFit/>
          </a:bodyPr>
          <a:lstStyle/>
          <a:p>
            <a:r>
              <a:rPr lang="en-US" b="1" dirty="0"/>
              <a:t>Disregarding impossible matches, which of these seem “rational” given UMD’s underlying preferences?</a:t>
            </a:r>
          </a:p>
        </p:txBody>
      </p:sp>
      <p:sp>
        <p:nvSpPr>
          <p:cNvPr id="35" name="TextBox 34">
            <a:extLst>
              <a:ext uri="{FF2B5EF4-FFF2-40B4-BE49-F238E27FC236}">
                <a16:creationId xmlns:a16="http://schemas.microsoft.com/office/drawing/2014/main" id="{B88588A5-0F11-4A5F-AC8B-1115F1D2188E}"/>
              </a:ext>
            </a:extLst>
          </p:cNvPr>
          <p:cNvSpPr txBox="1"/>
          <p:nvPr/>
        </p:nvSpPr>
        <p:spPr>
          <a:xfrm>
            <a:off x="457200" y="5106297"/>
            <a:ext cx="4394592" cy="646331"/>
          </a:xfrm>
          <a:prstGeom prst="rect">
            <a:avLst/>
          </a:prstGeom>
          <a:noFill/>
        </p:spPr>
        <p:txBody>
          <a:bodyPr wrap="square">
            <a:spAutoFit/>
          </a:bodyPr>
          <a:lstStyle/>
          <a:p>
            <a:r>
              <a:rPr lang="en-US" sz="1800" b="1" dirty="0"/>
              <a:t>Which of these matches are impossible?</a:t>
            </a:r>
          </a:p>
        </p:txBody>
      </p:sp>
    </p:spTree>
    <p:extLst>
      <p:ext uri="{BB962C8B-B14F-4D97-AF65-F5344CB8AC3E}">
        <p14:creationId xmlns:p14="http://schemas.microsoft.com/office/powerpoint/2010/main" val="1309175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5">
                                            <p:txEl>
                                              <p:pRg st="0" end="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Underlying Preferences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16</a:t>
            </a:fld>
            <a:endParaRPr lang="en-US"/>
          </a:p>
        </p:txBody>
      </p:sp>
      <p:sp>
        <p:nvSpPr>
          <p:cNvPr id="6" name="Content Placeholder 5">
            <a:extLst>
              <a:ext uri="{FF2B5EF4-FFF2-40B4-BE49-F238E27FC236}">
                <a16:creationId xmlns:a16="http://schemas.microsoft.com/office/drawing/2014/main" id="{9C0475CF-A437-471E-B870-15A6CB4E814B}"/>
              </a:ext>
            </a:extLst>
          </p:cNvPr>
          <p:cNvSpPr>
            <a:spLocks noGrp="1"/>
          </p:cNvSpPr>
          <p:nvPr>
            <p:ph idx="1"/>
          </p:nvPr>
        </p:nvSpPr>
        <p:spPr>
          <a:xfrm>
            <a:off x="457199" y="1752600"/>
            <a:ext cx="4591562" cy="4373563"/>
          </a:xfrm>
        </p:spPr>
        <p:txBody>
          <a:bodyPr>
            <a:normAutofit/>
          </a:bodyPr>
          <a:lstStyle/>
          <a:p>
            <a:r>
              <a:rPr lang="en-US" sz="1400" b="0" i="1" dirty="0"/>
              <a:t>Alex &gt;</a:t>
            </a:r>
            <a:r>
              <a:rPr lang="en-US" sz="1400" b="0" i="1" baseline="-25000" dirty="0"/>
              <a:t>UMD</a:t>
            </a:r>
            <a:r>
              <a:rPr lang="en-US" sz="1400" b="0" i="1" dirty="0"/>
              <a:t> Ryan &gt;</a:t>
            </a:r>
            <a:r>
              <a:rPr lang="en-US" sz="1400" b="0" i="1" baseline="-25000" dirty="0"/>
              <a:t> UMD</a:t>
            </a:r>
            <a:r>
              <a:rPr lang="en-US" sz="1400" b="0" i="1" dirty="0"/>
              <a:t> Taylor</a:t>
            </a:r>
          </a:p>
          <a:p>
            <a:r>
              <a:rPr lang="en-US" sz="1400" b="0" i="1" dirty="0"/>
              <a:t>Penn State &gt;</a:t>
            </a:r>
            <a:r>
              <a:rPr lang="en-US" sz="1400" b="0" i="1" baseline="-25000" dirty="0"/>
              <a:t>UMD</a:t>
            </a:r>
            <a:r>
              <a:rPr lang="en-US" sz="1400" b="0" i="1" dirty="0"/>
              <a:t> Maryland &gt;</a:t>
            </a:r>
            <a:r>
              <a:rPr lang="en-US" sz="1400" b="0" i="1" baseline="-25000" dirty="0"/>
              <a:t> UMD</a:t>
            </a:r>
            <a:r>
              <a:rPr lang="en-US" sz="1400" b="0" i="1" dirty="0"/>
              <a:t> West Virginia</a:t>
            </a:r>
          </a:p>
          <a:p>
            <a:r>
              <a:rPr lang="en-US" sz="1400" b="0" i="1" dirty="0"/>
              <a:t>Matchings:</a:t>
            </a:r>
            <a:r>
              <a:rPr lang="en-US" sz="1400" i="1" dirty="0"/>
              <a:t> </a:t>
            </a:r>
            <a:r>
              <a:rPr lang="en-US" sz="1400" b="0" i="1" dirty="0"/>
              <a:t>(UMD’s match, Alex’s match)</a:t>
            </a:r>
          </a:p>
          <a:p>
            <a:endParaRPr lang="en-US" sz="1400" b="0" i="1" dirty="0"/>
          </a:p>
          <a:p>
            <a:r>
              <a:rPr lang="en-US" sz="1400" b="0" dirty="0"/>
              <a:t>Consider the following </a:t>
            </a:r>
            <a:r>
              <a:rPr lang="en-US" sz="1400" b="0" i="1" dirty="0"/>
              <a:t>partial</a:t>
            </a:r>
            <a:r>
              <a:rPr lang="en-US" sz="1400" b="0" dirty="0"/>
              <a:t> ranks UMD might have over matchings:</a:t>
            </a:r>
          </a:p>
          <a:p>
            <a:pPr marL="342900" indent="-342900">
              <a:buFont typeface="+mj-lt"/>
              <a:buAutoNum type="arabicPeriod"/>
            </a:pPr>
            <a:r>
              <a:rPr lang="en-US" sz="1400" i="1" dirty="0"/>
              <a:t>(Alex, PSU) </a:t>
            </a:r>
            <a:r>
              <a:rPr lang="en-US" sz="1400" b="0" i="1" dirty="0"/>
              <a:t>&gt;</a:t>
            </a:r>
            <a:r>
              <a:rPr lang="en-US" sz="1400" b="0" i="1" baseline="-25000" dirty="0"/>
              <a:t>UMD</a:t>
            </a:r>
            <a:r>
              <a:rPr lang="en-US" sz="1400" b="0" i="1" dirty="0"/>
              <a:t> </a:t>
            </a:r>
            <a:r>
              <a:rPr lang="en-US" sz="1400" i="1" dirty="0"/>
              <a:t>(Alex, WVU) </a:t>
            </a:r>
            <a:r>
              <a:rPr lang="en-US" sz="1400" b="0" i="1" dirty="0"/>
              <a:t>&gt;</a:t>
            </a:r>
            <a:r>
              <a:rPr lang="en-US" sz="1400" b="0" i="1" baseline="-25000" dirty="0"/>
              <a:t>UMD</a:t>
            </a:r>
            <a:r>
              <a:rPr lang="en-US" sz="1400" b="0" i="1" dirty="0"/>
              <a:t> </a:t>
            </a:r>
            <a:r>
              <a:rPr lang="en-US" sz="1400" i="1" dirty="0"/>
              <a:t>(Ryan, UMD)</a:t>
            </a:r>
          </a:p>
          <a:p>
            <a:pPr marL="342900" indent="-342900">
              <a:buFont typeface="+mj-lt"/>
              <a:buAutoNum type="arabicPeriod"/>
            </a:pPr>
            <a:r>
              <a:rPr lang="en-US" sz="1400" i="1" dirty="0"/>
              <a:t>(Alex, WVU) </a:t>
            </a:r>
            <a:r>
              <a:rPr lang="en-US" sz="1400" b="0" i="1" dirty="0"/>
              <a:t>&gt;</a:t>
            </a:r>
            <a:r>
              <a:rPr lang="en-US" sz="1400" b="0" i="1" baseline="-25000" dirty="0"/>
              <a:t>UMD</a:t>
            </a:r>
            <a:r>
              <a:rPr lang="en-US" sz="1400" b="0" i="1" dirty="0"/>
              <a:t> </a:t>
            </a:r>
            <a:r>
              <a:rPr lang="en-US" sz="1400" i="1" dirty="0"/>
              <a:t>(Alex, PSU) </a:t>
            </a:r>
            <a:r>
              <a:rPr lang="en-US" sz="1400" b="0" i="1" dirty="0"/>
              <a:t>&gt;</a:t>
            </a:r>
            <a:r>
              <a:rPr lang="en-US" sz="1400" b="0" i="1" baseline="-25000" dirty="0"/>
              <a:t>UMD</a:t>
            </a:r>
            <a:r>
              <a:rPr lang="en-US" sz="1400" b="0" i="1" dirty="0"/>
              <a:t> </a:t>
            </a:r>
            <a:r>
              <a:rPr lang="en-US" sz="1400" i="1" dirty="0"/>
              <a:t>(Ryan, UMD)</a:t>
            </a:r>
          </a:p>
          <a:p>
            <a:pPr marL="342900" indent="-342900">
              <a:buFont typeface="+mj-lt"/>
              <a:buAutoNum type="arabicPeriod"/>
            </a:pPr>
            <a:r>
              <a:rPr lang="en-US" sz="1400" b="0" i="1" dirty="0"/>
              <a:t>(Alex, UMD) &gt;</a:t>
            </a:r>
            <a:r>
              <a:rPr lang="en-US" sz="1400" b="0" i="1" baseline="-25000" dirty="0"/>
              <a:t>UMD</a:t>
            </a:r>
            <a:r>
              <a:rPr lang="en-US" sz="1400" b="0" i="1" dirty="0"/>
              <a:t> (Taylor, PSU) &gt;</a:t>
            </a:r>
            <a:r>
              <a:rPr lang="en-US" sz="1400" b="0" i="1" baseline="-25000" dirty="0"/>
              <a:t>UMD</a:t>
            </a:r>
            <a:r>
              <a:rPr lang="en-US" sz="1400" b="0" i="1" dirty="0"/>
              <a:t> (Ryan, PSU)</a:t>
            </a:r>
          </a:p>
          <a:p>
            <a:pPr marL="342900" indent="-342900">
              <a:buFont typeface="+mj-lt"/>
              <a:buAutoNum type="arabicPeriod"/>
            </a:pPr>
            <a:r>
              <a:rPr lang="en-US" sz="1400" b="0" i="1" dirty="0"/>
              <a:t>(Alex, UMD) &gt;</a:t>
            </a:r>
            <a:r>
              <a:rPr lang="en-US" sz="1400" b="0" i="1" baseline="-25000" dirty="0"/>
              <a:t>UMD</a:t>
            </a:r>
            <a:r>
              <a:rPr lang="en-US" sz="1400" b="0" i="1" dirty="0"/>
              <a:t> (Ryan, PSU) &gt;</a:t>
            </a:r>
            <a:r>
              <a:rPr lang="en-US" sz="1400" b="0" i="1" baseline="-25000" dirty="0"/>
              <a:t>UMD</a:t>
            </a:r>
            <a:r>
              <a:rPr lang="en-US" sz="1400" b="0" i="1" dirty="0"/>
              <a:t> (Taylor, PSU)</a:t>
            </a:r>
          </a:p>
        </p:txBody>
      </p:sp>
      <p:pic>
        <p:nvPicPr>
          <p:cNvPr id="22" name="Picture 21" descr="Logo&#10;&#10;Description automatically generated">
            <a:extLst>
              <a:ext uri="{FF2B5EF4-FFF2-40B4-BE49-F238E27FC236}">
                <a16:creationId xmlns:a16="http://schemas.microsoft.com/office/drawing/2014/main" id="{67C49986-9C49-4F66-960C-14AF951DEF10}"/>
              </a:ext>
            </a:extLst>
          </p:cNvPr>
          <p:cNvPicPr>
            <a:picLocks noChangeAspect="1"/>
          </p:cNvPicPr>
          <p:nvPr/>
        </p:nvPicPr>
        <p:blipFill>
          <a:blip r:embed="rId3"/>
          <a:stretch>
            <a:fillRect/>
          </a:stretch>
        </p:blipFill>
        <p:spPr>
          <a:xfrm>
            <a:off x="6525822" y="1129246"/>
            <a:ext cx="790547" cy="589655"/>
          </a:xfrm>
          <a:prstGeom prst="rect">
            <a:avLst/>
          </a:prstGeom>
        </p:spPr>
      </p:pic>
      <p:pic>
        <p:nvPicPr>
          <p:cNvPr id="23" name="Picture 22" descr="Logo&#10;&#10;Description automatically generated">
            <a:extLst>
              <a:ext uri="{FF2B5EF4-FFF2-40B4-BE49-F238E27FC236}">
                <a16:creationId xmlns:a16="http://schemas.microsoft.com/office/drawing/2014/main" id="{E00CD7F7-57E0-4691-AB2F-7295D7C786A6}"/>
              </a:ext>
            </a:extLst>
          </p:cNvPr>
          <p:cNvPicPr>
            <a:picLocks noChangeAspect="1"/>
          </p:cNvPicPr>
          <p:nvPr/>
        </p:nvPicPr>
        <p:blipFill>
          <a:blip r:embed="rId4"/>
          <a:stretch>
            <a:fillRect/>
          </a:stretch>
        </p:blipFill>
        <p:spPr>
          <a:xfrm>
            <a:off x="6584867" y="194930"/>
            <a:ext cx="672458" cy="589655"/>
          </a:xfrm>
          <a:prstGeom prst="rect">
            <a:avLst/>
          </a:prstGeom>
        </p:spPr>
      </p:pic>
      <p:pic>
        <p:nvPicPr>
          <p:cNvPr id="24" name="Picture 23" descr="Logo&#10;&#10;Description automatically generated">
            <a:extLst>
              <a:ext uri="{FF2B5EF4-FFF2-40B4-BE49-F238E27FC236}">
                <a16:creationId xmlns:a16="http://schemas.microsoft.com/office/drawing/2014/main" id="{D25E3DDB-A9CF-40C1-AAF8-A7CD3547E21B}"/>
              </a:ext>
            </a:extLst>
          </p:cNvPr>
          <p:cNvPicPr>
            <a:picLocks noChangeAspect="1"/>
          </p:cNvPicPr>
          <p:nvPr/>
        </p:nvPicPr>
        <p:blipFill>
          <a:blip r:embed="rId5"/>
          <a:stretch>
            <a:fillRect/>
          </a:stretch>
        </p:blipFill>
        <p:spPr>
          <a:xfrm>
            <a:off x="6607018" y="2063562"/>
            <a:ext cx="628154" cy="647112"/>
          </a:xfrm>
          <a:prstGeom prst="rect">
            <a:avLst/>
          </a:prstGeom>
        </p:spPr>
      </p:pic>
      <p:pic>
        <p:nvPicPr>
          <p:cNvPr id="25" name="Picture 24" descr="Icon&#10;&#10;Description automatically generated">
            <a:extLst>
              <a:ext uri="{FF2B5EF4-FFF2-40B4-BE49-F238E27FC236}">
                <a16:creationId xmlns:a16="http://schemas.microsoft.com/office/drawing/2014/main" id="{2F0F6AA5-EEFA-465D-859D-82393CA6EE3A}"/>
              </a:ext>
            </a:extLst>
          </p:cNvPr>
          <p:cNvPicPr>
            <a:picLocks noChangeAspect="1"/>
          </p:cNvPicPr>
          <p:nvPr/>
        </p:nvPicPr>
        <p:blipFill>
          <a:blip r:embed="rId6"/>
          <a:stretch>
            <a:fillRect/>
          </a:stretch>
        </p:blipFill>
        <p:spPr>
          <a:xfrm>
            <a:off x="4981394" y="152718"/>
            <a:ext cx="1013506" cy="674077"/>
          </a:xfrm>
          <a:prstGeom prst="rect">
            <a:avLst/>
          </a:prstGeom>
        </p:spPr>
      </p:pic>
      <p:pic>
        <p:nvPicPr>
          <p:cNvPr id="26" name="Picture 25" descr="Icon&#10;&#10;Description automatically generated">
            <a:extLst>
              <a:ext uri="{FF2B5EF4-FFF2-40B4-BE49-F238E27FC236}">
                <a16:creationId xmlns:a16="http://schemas.microsoft.com/office/drawing/2014/main" id="{092B7BF9-F9B3-4244-AA71-AFFC4D8EB97B}"/>
              </a:ext>
            </a:extLst>
          </p:cNvPr>
          <p:cNvPicPr>
            <a:picLocks noChangeAspect="1"/>
          </p:cNvPicPr>
          <p:nvPr/>
        </p:nvPicPr>
        <p:blipFill>
          <a:blip r:embed="rId7"/>
          <a:stretch>
            <a:fillRect/>
          </a:stretch>
        </p:blipFill>
        <p:spPr>
          <a:xfrm>
            <a:off x="4981394" y="1087034"/>
            <a:ext cx="1013506" cy="674077"/>
          </a:xfrm>
          <a:prstGeom prst="rect">
            <a:avLst/>
          </a:prstGeom>
        </p:spPr>
      </p:pic>
      <p:pic>
        <p:nvPicPr>
          <p:cNvPr id="27" name="Picture 26" descr="Icon&#10;&#10;Description automatically generated">
            <a:extLst>
              <a:ext uri="{FF2B5EF4-FFF2-40B4-BE49-F238E27FC236}">
                <a16:creationId xmlns:a16="http://schemas.microsoft.com/office/drawing/2014/main" id="{6ED3ABE9-94C7-4F3B-918D-CB104592D5AE}"/>
              </a:ext>
            </a:extLst>
          </p:cNvPr>
          <p:cNvPicPr>
            <a:picLocks noChangeAspect="1"/>
          </p:cNvPicPr>
          <p:nvPr/>
        </p:nvPicPr>
        <p:blipFill>
          <a:blip r:embed="rId8"/>
          <a:stretch>
            <a:fillRect/>
          </a:stretch>
        </p:blipFill>
        <p:spPr>
          <a:xfrm>
            <a:off x="4981394" y="2043244"/>
            <a:ext cx="1034061" cy="687748"/>
          </a:xfrm>
          <a:prstGeom prst="rect">
            <a:avLst/>
          </a:prstGeom>
        </p:spPr>
      </p:pic>
      <p:sp>
        <p:nvSpPr>
          <p:cNvPr id="29" name="TextBox 28">
            <a:extLst>
              <a:ext uri="{FF2B5EF4-FFF2-40B4-BE49-F238E27FC236}">
                <a16:creationId xmlns:a16="http://schemas.microsoft.com/office/drawing/2014/main" id="{CF334CE0-10F1-4C3D-A7AD-8A98DB5C320F}"/>
              </a:ext>
            </a:extLst>
          </p:cNvPr>
          <p:cNvSpPr txBox="1"/>
          <p:nvPr/>
        </p:nvSpPr>
        <p:spPr>
          <a:xfrm>
            <a:off x="5108759" y="727957"/>
            <a:ext cx="758775" cy="369332"/>
          </a:xfrm>
          <a:prstGeom prst="rect">
            <a:avLst/>
          </a:prstGeom>
          <a:noFill/>
        </p:spPr>
        <p:txBody>
          <a:bodyPr wrap="square">
            <a:spAutoFit/>
          </a:bodyPr>
          <a:lstStyle/>
          <a:p>
            <a:pPr algn="ctr"/>
            <a:r>
              <a:rPr lang="en-US" b="0" dirty="0"/>
              <a:t> Alex</a:t>
            </a:r>
            <a:endParaRPr lang="en-US" dirty="0"/>
          </a:p>
        </p:txBody>
      </p:sp>
      <p:sp>
        <p:nvSpPr>
          <p:cNvPr id="31" name="TextBox 30">
            <a:extLst>
              <a:ext uri="{FF2B5EF4-FFF2-40B4-BE49-F238E27FC236}">
                <a16:creationId xmlns:a16="http://schemas.microsoft.com/office/drawing/2014/main" id="{7D941EDA-F6B1-4C8E-B34B-51F7DC24265D}"/>
              </a:ext>
            </a:extLst>
          </p:cNvPr>
          <p:cNvSpPr txBox="1"/>
          <p:nvPr/>
        </p:nvSpPr>
        <p:spPr>
          <a:xfrm>
            <a:off x="5048761" y="1678577"/>
            <a:ext cx="878769" cy="369332"/>
          </a:xfrm>
          <a:prstGeom prst="rect">
            <a:avLst/>
          </a:prstGeom>
          <a:noFill/>
        </p:spPr>
        <p:txBody>
          <a:bodyPr wrap="square">
            <a:spAutoFit/>
          </a:bodyPr>
          <a:lstStyle/>
          <a:p>
            <a:pPr algn="ctr"/>
            <a:r>
              <a:rPr lang="en-US" b="0" dirty="0"/>
              <a:t> Ryan</a:t>
            </a:r>
            <a:endParaRPr lang="en-US" dirty="0"/>
          </a:p>
        </p:txBody>
      </p:sp>
      <p:sp>
        <p:nvSpPr>
          <p:cNvPr id="32" name="TextBox 31">
            <a:extLst>
              <a:ext uri="{FF2B5EF4-FFF2-40B4-BE49-F238E27FC236}">
                <a16:creationId xmlns:a16="http://schemas.microsoft.com/office/drawing/2014/main" id="{46F159C7-0C13-43A3-9D12-CD9F901786AB}"/>
              </a:ext>
            </a:extLst>
          </p:cNvPr>
          <p:cNvSpPr txBox="1"/>
          <p:nvPr/>
        </p:nvSpPr>
        <p:spPr>
          <a:xfrm>
            <a:off x="4851792" y="2667020"/>
            <a:ext cx="1272706" cy="369332"/>
          </a:xfrm>
          <a:prstGeom prst="rect">
            <a:avLst/>
          </a:prstGeom>
          <a:noFill/>
        </p:spPr>
        <p:txBody>
          <a:bodyPr wrap="square">
            <a:spAutoFit/>
          </a:bodyPr>
          <a:lstStyle/>
          <a:p>
            <a:pPr algn="ctr"/>
            <a:r>
              <a:rPr lang="en-US" b="0" dirty="0"/>
              <a:t> Taylor</a:t>
            </a:r>
            <a:endParaRPr lang="en-US" dirty="0"/>
          </a:p>
        </p:txBody>
      </p:sp>
      <p:sp>
        <p:nvSpPr>
          <p:cNvPr id="14" name="TextBox 13">
            <a:extLst>
              <a:ext uri="{FF2B5EF4-FFF2-40B4-BE49-F238E27FC236}">
                <a16:creationId xmlns:a16="http://schemas.microsoft.com/office/drawing/2014/main" id="{73BAD62A-A0C2-4565-AD3B-22A822B00BB3}"/>
              </a:ext>
            </a:extLst>
          </p:cNvPr>
          <p:cNvSpPr txBox="1"/>
          <p:nvPr/>
        </p:nvSpPr>
        <p:spPr>
          <a:xfrm>
            <a:off x="7330837" y="342811"/>
            <a:ext cx="1301390" cy="369332"/>
          </a:xfrm>
          <a:prstGeom prst="rect">
            <a:avLst/>
          </a:prstGeom>
          <a:noFill/>
        </p:spPr>
        <p:txBody>
          <a:bodyPr wrap="square">
            <a:spAutoFit/>
          </a:bodyPr>
          <a:lstStyle/>
          <a:p>
            <a:r>
              <a:rPr lang="en-US" dirty="0"/>
              <a:t>Capacity 1</a:t>
            </a:r>
          </a:p>
        </p:txBody>
      </p:sp>
      <p:sp>
        <p:nvSpPr>
          <p:cNvPr id="15" name="TextBox 14">
            <a:extLst>
              <a:ext uri="{FF2B5EF4-FFF2-40B4-BE49-F238E27FC236}">
                <a16:creationId xmlns:a16="http://schemas.microsoft.com/office/drawing/2014/main" id="{4A11D90A-402A-4A35-8583-1BC0FAC20B0D}"/>
              </a:ext>
            </a:extLst>
          </p:cNvPr>
          <p:cNvSpPr txBox="1"/>
          <p:nvPr/>
        </p:nvSpPr>
        <p:spPr>
          <a:xfrm>
            <a:off x="7330837" y="1269127"/>
            <a:ext cx="1301390" cy="369332"/>
          </a:xfrm>
          <a:prstGeom prst="rect">
            <a:avLst/>
          </a:prstGeom>
          <a:noFill/>
        </p:spPr>
        <p:txBody>
          <a:bodyPr wrap="square">
            <a:spAutoFit/>
          </a:bodyPr>
          <a:lstStyle/>
          <a:p>
            <a:r>
              <a:rPr lang="en-US" dirty="0"/>
              <a:t>Capacity 1</a:t>
            </a:r>
          </a:p>
        </p:txBody>
      </p:sp>
      <p:sp>
        <p:nvSpPr>
          <p:cNvPr id="16" name="TextBox 15">
            <a:extLst>
              <a:ext uri="{FF2B5EF4-FFF2-40B4-BE49-F238E27FC236}">
                <a16:creationId xmlns:a16="http://schemas.microsoft.com/office/drawing/2014/main" id="{A4D77B46-62FD-4570-9653-9634DFA37ADE}"/>
              </a:ext>
            </a:extLst>
          </p:cNvPr>
          <p:cNvSpPr txBox="1"/>
          <p:nvPr/>
        </p:nvSpPr>
        <p:spPr>
          <a:xfrm>
            <a:off x="7330837" y="2202452"/>
            <a:ext cx="1301390" cy="369332"/>
          </a:xfrm>
          <a:prstGeom prst="rect">
            <a:avLst/>
          </a:prstGeom>
          <a:noFill/>
        </p:spPr>
        <p:txBody>
          <a:bodyPr wrap="square">
            <a:spAutoFit/>
          </a:bodyPr>
          <a:lstStyle/>
          <a:p>
            <a:r>
              <a:rPr lang="en-US" dirty="0"/>
              <a:t>Capacity 1</a:t>
            </a:r>
          </a:p>
        </p:txBody>
      </p:sp>
      <p:sp>
        <p:nvSpPr>
          <p:cNvPr id="19" name="TextBox 18">
            <a:extLst>
              <a:ext uri="{FF2B5EF4-FFF2-40B4-BE49-F238E27FC236}">
                <a16:creationId xmlns:a16="http://schemas.microsoft.com/office/drawing/2014/main" id="{E02070A7-8A24-488F-96A2-3922A377FE2B}"/>
              </a:ext>
            </a:extLst>
          </p:cNvPr>
          <p:cNvSpPr txBox="1"/>
          <p:nvPr/>
        </p:nvSpPr>
        <p:spPr>
          <a:xfrm>
            <a:off x="4851792" y="383168"/>
            <a:ext cx="514398" cy="307777"/>
          </a:xfrm>
          <a:prstGeom prst="rect">
            <a:avLst/>
          </a:prstGeom>
          <a:noFill/>
        </p:spPr>
        <p:txBody>
          <a:bodyPr wrap="square">
            <a:spAutoFit/>
          </a:bodyPr>
          <a:lstStyle/>
          <a:p>
            <a:r>
              <a:rPr lang="en-US" sz="1400" b="1" dirty="0">
                <a:solidFill>
                  <a:srgbClr val="FF0000"/>
                </a:solidFill>
              </a:rPr>
              <a:t>MD</a:t>
            </a:r>
          </a:p>
        </p:txBody>
      </p:sp>
      <p:sp>
        <p:nvSpPr>
          <p:cNvPr id="20" name="TextBox 19">
            <a:extLst>
              <a:ext uri="{FF2B5EF4-FFF2-40B4-BE49-F238E27FC236}">
                <a16:creationId xmlns:a16="http://schemas.microsoft.com/office/drawing/2014/main" id="{4F7F6FA3-3355-4AFA-9DB2-53E5268ED68E}"/>
              </a:ext>
            </a:extLst>
          </p:cNvPr>
          <p:cNvSpPr txBox="1"/>
          <p:nvPr/>
        </p:nvSpPr>
        <p:spPr>
          <a:xfrm>
            <a:off x="4851792" y="1229733"/>
            <a:ext cx="514398" cy="307777"/>
          </a:xfrm>
          <a:prstGeom prst="rect">
            <a:avLst/>
          </a:prstGeom>
          <a:noFill/>
        </p:spPr>
        <p:txBody>
          <a:bodyPr wrap="square">
            <a:spAutoFit/>
          </a:bodyPr>
          <a:lstStyle/>
          <a:p>
            <a:r>
              <a:rPr lang="en-US" sz="1400" b="1" dirty="0">
                <a:solidFill>
                  <a:srgbClr val="0400F4"/>
                </a:solidFill>
              </a:rPr>
              <a:t>PA</a:t>
            </a:r>
          </a:p>
        </p:txBody>
      </p:sp>
      <p:sp>
        <p:nvSpPr>
          <p:cNvPr id="21" name="TextBox 20">
            <a:extLst>
              <a:ext uri="{FF2B5EF4-FFF2-40B4-BE49-F238E27FC236}">
                <a16:creationId xmlns:a16="http://schemas.microsoft.com/office/drawing/2014/main" id="{AF33F26F-668D-48FB-837B-437290CEFD0E}"/>
              </a:ext>
            </a:extLst>
          </p:cNvPr>
          <p:cNvSpPr txBox="1"/>
          <p:nvPr/>
        </p:nvSpPr>
        <p:spPr>
          <a:xfrm>
            <a:off x="4851560" y="2233229"/>
            <a:ext cx="514398" cy="307777"/>
          </a:xfrm>
          <a:prstGeom prst="rect">
            <a:avLst/>
          </a:prstGeom>
          <a:noFill/>
        </p:spPr>
        <p:txBody>
          <a:bodyPr wrap="square">
            <a:spAutoFit/>
          </a:bodyPr>
          <a:lstStyle/>
          <a:p>
            <a:r>
              <a:rPr lang="en-US" sz="1400" b="1" dirty="0">
                <a:solidFill>
                  <a:srgbClr val="F49E00"/>
                </a:solidFill>
              </a:rPr>
              <a:t>WV</a:t>
            </a:r>
          </a:p>
        </p:txBody>
      </p:sp>
      <p:sp>
        <p:nvSpPr>
          <p:cNvPr id="34" name="TextBox 33">
            <a:extLst>
              <a:ext uri="{FF2B5EF4-FFF2-40B4-BE49-F238E27FC236}">
                <a16:creationId xmlns:a16="http://schemas.microsoft.com/office/drawing/2014/main" id="{6B816BD1-DB69-4A3A-B2A6-9A52BCB3C83E}"/>
              </a:ext>
            </a:extLst>
          </p:cNvPr>
          <p:cNvSpPr txBox="1"/>
          <p:nvPr/>
        </p:nvSpPr>
        <p:spPr>
          <a:xfrm>
            <a:off x="5108759" y="3481946"/>
            <a:ext cx="3368491" cy="1200329"/>
          </a:xfrm>
          <a:prstGeom prst="rect">
            <a:avLst/>
          </a:prstGeom>
          <a:noFill/>
        </p:spPr>
        <p:txBody>
          <a:bodyPr wrap="square">
            <a:spAutoFit/>
          </a:bodyPr>
          <a:lstStyle/>
          <a:p>
            <a:r>
              <a:rPr lang="en-US" b="1" dirty="0"/>
              <a:t>Disregarding impossible matches, which of these seem “rational” given UMD’s underlying preferences?</a:t>
            </a:r>
          </a:p>
        </p:txBody>
      </p:sp>
      <p:sp>
        <p:nvSpPr>
          <p:cNvPr id="35" name="TextBox 34">
            <a:extLst>
              <a:ext uri="{FF2B5EF4-FFF2-40B4-BE49-F238E27FC236}">
                <a16:creationId xmlns:a16="http://schemas.microsoft.com/office/drawing/2014/main" id="{B88588A5-0F11-4A5F-AC8B-1115F1D2188E}"/>
              </a:ext>
            </a:extLst>
          </p:cNvPr>
          <p:cNvSpPr txBox="1"/>
          <p:nvPr/>
        </p:nvSpPr>
        <p:spPr>
          <a:xfrm>
            <a:off x="457200" y="5106297"/>
            <a:ext cx="4394592" cy="1477328"/>
          </a:xfrm>
          <a:prstGeom prst="rect">
            <a:avLst/>
          </a:prstGeom>
          <a:noFill/>
        </p:spPr>
        <p:txBody>
          <a:bodyPr wrap="square">
            <a:spAutoFit/>
          </a:bodyPr>
          <a:lstStyle/>
          <a:p>
            <a:r>
              <a:rPr lang="en-US" sz="1800" b="1" dirty="0"/>
              <a:t>Which of these matches are impossible?</a:t>
            </a:r>
          </a:p>
          <a:p>
            <a:endParaRPr lang="en-US" sz="1800" b="1" dirty="0"/>
          </a:p>
          <a:p>
            <a:r>
              <a:rPr lang="en-US" i="1" dirty="0"/>
              <a:t>(Alex, PSU)</a:t>
            </a:r>
            <a:r>
              <a:rPr lang="en-US" dirty="0"/>
              <a:t>: how can UMD be matched to Alex, but Alex is matched to PSU?</a:t>
            </a:r>
            <a:endParaRPr lang="en-US" sz="1800" i="1" dirty="0"/>
          </a:p>
        </p:txBody>
      </p:sp>
    </p:spTree>
    <p:extLst>
      <p:ext uri="{BB962C8B-B14F-4D97-AF65-F5344CB8AC3E}">
        <p14:creationId xmlns:p14="http://schemas.microsoft.com/office/powerpoint/2010/main" val="1574865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Underlying Preferences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17</a:t>
            </a:fld>
            <a:endParaRPr lang="en-US"/>
          </a:p>
        </p:txBody>
      </p:sp>
      <p:sp>
        <p:nvSpPr>
          <p:cNvPr id="6" name="Content Placeholder 5">
            <a:extLst>
              <a:ext uri="{FF2B5EF4-FFF2-40B4-BE49-F238E27FC236}">
                <a16:creationId xmlns:a16="http://schemas.microsoft.com/office/drawing/2014/main" id="{9C0475CF-A437-471E-B870-15A6CB4E814B}"/>
              </a:ext>
            </a:extLst>
          </p:cNvPr>
          <p:cNvSpPr>
            <a:spLocks noGrp="1"/>
          </p:cNvSpPr>
          <p:nvPr>
            <p:ph idx="1"/>
          </p:nvPr>
        </p:nvSpPr>
        <p:spPr>
          <a:xfrm>
            <a:off x="457199" y="1752600"/>
            <a:ext cx="4591562" cy="4373563"/>
          </a:xfrm>
        </p:spPr>
        <p:txBody>
          <a:bodyPr>
            <a:normAutofit/>
          </a:bodyPr>
          <a:lstStyle/>
          <a:p>
            <a:r>
              <a:rPr lang="en-US" sz="1400" b="0" i="1" dirty="0"/>
              <a:t>Alex &gt;</a:t>
            </a:r>
            <a:r>
              <a:rPr lang="en-US" sz="1400" b="0" i="1" baseline="-25000" dirty="0"/>
              <a:t>UMD</a:t>
            </a:r>
            <a:r>
              <a:rPr lang="en-US" sz="1400" b="0" i="1" dirty="0"/>
              <a:t> Ryan &gt;</a:t>
            </a:r>
            <a:r>
              <a:rPr lang="en-US" sz="1400" b="0" i="1" baseline="-25000" dirty="0"/>
              <a:t> UMD</a:t>
            </a:r>
            <a:r>
              <a:rPr lang="en-US" sz="1400" b="0" i="1" dirty="0"/>
              <a:t> Taylor</a:t>
            </a:r>
          </a:p>
          <a:p>
            <a:r>
              <a:rPr lang="en-US" sz="1400" b="0" i="1" dirty="0"/>
              <a:t>Penn State &gt;</a:t>
            </a:r>
            <a:r>
              <a:rPr lang="en-US" sz="1400" b="0" i="1" baseline="-25000" dirty="0"/>
              <a:t>UMD</a:t>
            </a:r>
            <a:r>
              <a:rPr lang="en-US" sz="1400" b="0" i="1" dirty="0"/>
              <a:t> Maryland &gt;</a:t>
            </a:r>
            <a:r>
              <a:rPr lang="en-US" sz="1400" b="0" i="1" baseline="-25000" dirty="0"/>
              <a:t> UMD</a:t>
            </a:r>
            <a:r>
              <a:rPr lang="en-US" sz="1400" b="0" i="1" dirty="0"/>
              <a:t> West Virginia</a:t>
            </a:r>
          </a:p>
          <a:p>
            <a:r>
              <a:rPr lang="en-US" sz="1400" b="0" i="1" dirty="0"/>
              <a:t>Matchings:</a:t>
            </a:r>
            <a:r>
              <a:rPr lang="en-US" sz="1400" i="1" dirty="0"/>
              <a:t> </a:t>
            </a:r>
            <a:r>
              <a:rPr lang="en-US" sz="1400" b="0" i="1" dirty="0"/>
              <a:t>(UMD’s match, Alex’s match)</a:t>
            </a:r>
          </a:p>
          <a:p>
            <a:endParaRPr lang="en-US" sz="1400" b="0" i="1" dirty="0"/>
          </a:p>
          <a:p>
            <a:r>
              <a:rPr lang="en-US" sz="1400" b="0" dirty="0"/>
              <a:t>Consider the following </a:t>
            </a:r>
            <a:r>
              <a:rPr lang="en-US" sz="1400" b="0" i="1" dirty="0"/>
              <a:t>partial</a:t>
            </a:r>
            <a:r>
              <a:rPr lang="en-US" sz="1400" b="0" dirty="0"/>
              <a:t> ranks UMD might have over matchings:</a:t>
            </a:r>
          </a:p>
          <a:p>
            <a:pPr marL="342900" indent="-342900">
              <a:buFont typeface="+mj-lt"/>
              <a:buAutoNum type="arabicPeriod"/>
            </a:pPr>
            <a:r>
              <a:rPr lang="en-US" sz="1400" b="0" i="1" dirty="0"/>
              <a:t>(Alex, PSU) &gt;</a:t>
            </a:r>
            <a:r>
              <a:rPr lang="en-US" sz="1400" b="0" i="1" baseline="-25000" dirty="0"/>
              <a:t>UMD</a:t>
            </a:r>
            <a:r>
              <a:rPr lang="en-US" sz="1400" b="0" i="1" dirty="0"/>
              <a:t> (Alex, WVU) &gt;</a:t>
            </a:r>
            <a:r>
              <a:rPr lang="en-US" sz="1400" b="0" i="1" baseline="-25000" dirty="0"/>
              <a:t>UMD</a:t>
            </a:r>
            <a:r>
              <a:rPr lang="en-US" sz="1400" b="0" i="1" dirty="0"/>
              <a:t> (Ryan, UMD)</a:t>
            </a:r>
          </a:p>
          <a:p>
            <a:pPr marL="342900" indent="-342900">
              <a:buFont typeface="+mj-lt"/>
              <a:buAutoNum type="arabicPeriod"/>
            </a:pPr>
            <a:r>
              <a:rPr lang="en-US" sz="1400" b="0" i="1" dirty="0"/>
              <a:t>(Alex, WVU) &gt;</a:t>
            </a:r>
            <a:r>
              <a:rPr lang="en-US" sz="1400" b="0" i="1" baseline="-25000" dirty="0"/>
              <a:t>UMD</a:t>
            </a:r>
            <a:r>
              <a:rPr lang="en-US" sz="1400" b="0" i="1" dirty="0"/>
              <a:t> (Alex, PSU) &gt;</a:t>
            </a:r>
            <a:r>
              <a:rPr lang="en-US" sz="1400" b="0" i="1" baseline="-25000" dirty="0"/>
              <a:t>UMD</a:t>
            </a:r>
            <a:r>
              <a:rPr lang="en-US" sz="1400" b="0" i="1" dirty="0"/>
              <a:t> (Ryan, UMD)</a:t>
            </a:r>
          </a:p>
          <a:p>
            <a:pPr marL="342900" indent="-342900">
              <a:buFont typeface="+mj-lt"/>
              <a:buAutoNum type="arabicPeriod"/>
            </a:pPr>
            <a:r>
              <a:rPr lang="en-US" sz="1400" b="0" i="1" dirty="0"/>
              <a:t>(Alex, UMD) &gt;</a:t>
            </a:r>
            <a:r>
              <a:rPr lang="en-US" sz="1400" b="0" i="1" baseline="-25000" dirty="0"/>
              <a:t>UMD</a:t>
            </a:r>
            <a:r>
              <a:rPr lang="en-US" sz="1400" b="0" i="1" dirty="0"/>
              <a:t> (Taylor, PSU) &gt;</a:t>
            </a:r>
            <a:r>
              <a:rPr lang="en-US" sz="1400" b="0" i="1" baseline="-25000" dirty="0"/>
              <a:t>UMD</a:t>
            </a:r>
            <a:r>
              <a:rPr lang="en-US" sz="1400" b="0" i="1" dirty="0"/>
              <a:t> (Ryan, PSU)</a:t>
            </a:r>
          </a:p>
          <a:p>
            <a:pPr marL="342900" indent="-342900">
              <a:buFont typeface="+mj-lt"/>
              <a:buAutoNum type="arabicPeriod"/>
            </a:pPr>
            <a:r>
              <a:rPr lang="en-US" sz="1400" b="0" i="1" dirty="0"/>
              <a:t>(Alex, UMD) &gt;</a:t>
            </a:r>
            <a:r>
              <a:rPr lang="en-US" sz="1400" b="0" i="1" baseline="-25000" dirty="0"/>
              <a:t>UMD</a:t>
            </a:r>
            <a:r>
              <a:rPr lang="en-US" sz="1400" b="0" i="1" dirty="0"/>
              <a:t> (Ryan, PSU) &gt;</a:t>
            </a:r>
            <a:r>
              <a:rPr lang="en-US" sz="1400" b="0" i="1" baseline="-25000" dirty="0"/>
              <a:t>UMD</a:t>
            </a:r>
            <a:r>
              <a:rPr lang="en-US" sz="1400" b="0" i="1" dirty="0"/>
              <a:t> (Taylor, PSU)</a:t>
            </a:r>
          </a:p>
        </p:txBody>
      </p:sp>
      <p:pic>
        <p:nvPicPr>
          <p:cNvPr id="22" name="Picture 21" descr="Logo&#10;&#10;Description automatically generated">
            <a:extLst>
              <a:ext uri="{FF2B5EF4-FFF2-40B4-BE49-F238E27FC236}">
                <a16:creationId xmlns:a16="http://schemas.microsoft.com/office/drawing/2014/main" id="{67C49986-9C49-4F66-960C-14AF951DEF10}"/>
              </a:ext>
            </a:extLst>
          </p:cNvPr>
          <p:cNvPicPr>
            <a:picLocks noChangeAspect="1"/>
          </p:cNvPicPr>
          <p:nvPr/>
        </p:nvPicPr>
        <p:blipFill>
          <a:blip r:embed="rId3"/>
          <a:stretch>
            <a:fillRect/>
          </a:stretch>
        </p:blipFill>
        <p:spPr>
          <a:xfrm>
            <a:off x="6525822" y="1129246"/>
            <a:ext cx="790547" cy="589655"/>
          </a:xfrm>
          <a:prstGeom prst="rect">
            <a:avLst/>
          </a:prstGeom>
        </p:spPr>
      </p:pic>
      <p:pic>
        <p:nvPicPr>
          <p:cNvPr id="23" name="Picture 22" descr="Logo&#10;&#10;Description automatically generated">
            <a:extLst>
              <a:ext uri="{FF2B5EF4-FFF2-40B4-BE49-F238E27FC236}">
                <a16:creationId xmlns:a16="http://schemas.microsoft.com/office/drawing/2014/main" id="{E00CD7F7-57E0-4691-AB2F-7295D7C786A6}"/>
              </a:ext>
            </a:extLst>
          </p:cNvPr>
          <p:cNvPicPr>
            <a:picLocks noChangeAspect="1"/>
          </p:cNvPicPr>
          <p:nvPr/>
        </p:nvPicPr>
        <p:blipFill>
          <a:blip r:embed="rId4"/>
          <a:stretch>
            <a:fillRect/>
          </a:stretch>
        </p:blipFill>
        <p:spPr>
          <a:xfrm>
            <a:off x="6584867" y="194930"/>
            <a:ext cx="672458" cy="589655"/>
          </a:xfrm>
          <a:prstGeom prst="rect">
            <a:avLst/>
          </a:prstGeom>
        </p:spPr>
      </p:pic>
      <p:pic>
        <p:nvPicPr>
          <p:cNvPr id="24" name="Picture 23" descr="Logo&#10;&#10;Description automatically generated">
            <a:extLst>
              <a:ext uri="{FF2B5EF4-FFF2-40B4-BE49-F238E27FC236}">
                <a16:creationId xmlns:a16="http://schemas.microsoft.com/office/drawing/2014/main" id="{D25E3DDB-A9CF-40C1-AAF8-A7CD3547E21B}"/>
              </a:ext>
            </a:extLst>
          </p:cNvPr>
          <p:cNvPicPr>
            <a:picLocks noChangeAspect="1"/>
          </p:cNvPicPr>
          <p:nvPr/>
        </p:nvPicPr>
        <p:blipFill>
          <a:blip r:embed="rId5"/>
          <a:stretch>
            <a:fillRect/>
          </a:stretch>
        </p:blipFill>
        <p:spPr>
          <a:xfrm>
            <a:off x="6607018" y="2063562"/>
            <a:ext cx="628154" cy="647112"/>
          </a:xfrm>
          <a:prstGeom prst="rect">
            <a:avLst/>
          </a:prstGeom>
        </p:spPr>
      </p:pic>
      <p:pic>
        <p:nvPicPr>
          <p:cNvPr id="25" name="Picture 24" descr="Icon&#10;&#10;Description automatically generated">
            <a:extLst>
              <a:ext uri="{FF2B5EF4-FFF2-40B4-BE49-F238E27FC236}">
                <a16:creationId xmlns:a16="http://schemas.microsoft.com/office/drawing/2014/main" id="{2F0F6AA5-EEFA-465D-859D-82393CA6EE3A}"/>
              </a:ext>
            </a:extLst>
          </p:cNvPr>
          <p:cNvPicPr>
            <a:picLocks noChangeAspect="1"/>
          </p:cNvPicPr>
          <p:nvPr/>
        </p:nvPicPr>
        <p:blipFill>
          <a:blip r:embed="rId6"/>
          <a:stretch>
            <a:fillRect/>
          </a:stretch>
        </p:blipFill>
        <p:spPr>
          <a:xfrm>
            <a:off x="4981394" y="152718"/>
            <a:ext cx="1013506" cy="674077"/>
          </a:xfrm>
          <a:prstGeom prst="rect">
            <a:avLst/>
          </a:prstGeom>
        </p:spPr>
      </p:pic>
      <p:pic>
        <p:nvPicPr>
          <p:cNvPr id="26" name="Picture 25" descr="Icon&#10;&#10;Description automatically generated">
            <a:extLst>
              <a:ext uri="{FF2B5EF4-FFF2-40B4-BE49-F238E27FC236}">
                <a16:creationId xmlns:a16="http://schemas.microsoft.com/office/drawing/2014/main" id="{092B7BF9-F9B3-4244-AA71-AFFC4D8EB97B}"/>
              </a:ext>
            </a:extLst>
          </p:cNvPr>
          <p:cNvPicPr>
            <a:picLocks noChangeAspect="1"/>
          </p:cNvPicPr>
          <p:nvPr/>
        </p:nvPicPr>
        <p:blipFill>
          <a:blip r:embed="rId7"/>
          <a:stretch>
            <a:fillRect/>
          </a:stretch>
        </p:blipFill>
        <p:spPr>
          <a:xfrm>
            <a:off x="4981394" y="1087034"/>
            <a:ext cx="1013506" cy="674077"/>
          </a:xfrm>
          <a:prstGeom prst="rect">
            <a:avLst/>
          </a:prstGeom>
        </p:spPr>
      </p:pic>
      <p:pic>
        <p:nvPicPr>
          <p:cNvPr id="27" name="Picture 26" descr="Icon&#10;&#10;Description automatically generated">
            <a:extLst>
              <a:ext uri="{FF2B5EF4-FFF2-40B4-BE49-F238E27FC236}">
                <a16:creationId xmlns:a16="http://schemas.microsoft.com/office/drawing/2014/main" id="{6ED3ABE9-94C7-4F3B-918D-CB104592D5AE}"/>
              </a:ext>
            </a:extLst>
          </p:cNvPr>
          <p:cNvPicPr>
            <a:picLocks noChangeAspect="1"/>
          </p:cNvPicPr>
          <p:nvPr/>
        </p:nvPicPr>
        <p:blipFill>
          <a:blip r:embed="rId8"/>
          <a:stretch>
            <a:fillRect/>
          </a:stretch>
        </p:blipFill>
        <p:spPr>
          <a:xfrm>
            <a:off x="4981394" y="2043244"/>
            <a:ext cx="1034061" cy="687748"/>
          </a:xfrm>
          <a:prstGeom prst="rect">
            <a:avLst/>
          </a:prstGeom>
        </p:spPr>
      </p:pic>
      <p:sp>
        <p:nvSpPr>
          <p:cNvPr id="29" name="TextBox 28">
            <a:extLst>
              <a:ext uri="{FF2B5EF4-FFF2-40B4-BE49-F238E27FC236}">
                <a16:creationId xmlns:a16="http://schemas.microsoft.com/office/drawing/2014/main" id="{CF334CE0-10F1-4C3D-A7AD-8A98DB5C320F}"/>
              </a:ext>
            </a:extLst>
          </p:cNvPr>
          <p:cNvSpPr txBox="1"/>
          <p:nvPr/>
        </p:nvSpPr>
        <p:spPr>
          <a:xfrm>
            <a:off x="5108759" y="727957"/>
            <a:ext cx="758775" cy="369332"/>
          </a:xfrm>
          <a:prstGeom prst="rect">
            <a:avLst/>
          </a:prstGeom>
          <a:noFill/>
        </p:spPr>
        <p:txBody>
          <a:bodyPr wrap="square">
            <a:spAutoFit/>
          </a:bodyPr>
          <a:lstStyle/>
          <a:p>
            <a:pPr algn="ctr"/>
            <a:r>
              <a:rPr lang="en-US" b="0" dirty="0"/>
              <a:t> Alex</a:t>
            </a:r>
            <a:endParaRPr lang="en-US" dirty="0"/>
          </a:p>
        </p:txBody>
      </p:sp>
      <p:sp>
        <p:nvSpPr>
          <p:cNvPr id="31" name="TextBox 30">
            <a:extLst>
              <a:ext uri="{FF2B5EF4-FFF2-40B4-BE49-F238E27FC236}">
                <a16:creationId xmlns:a16="http://schemas.microsoft.com/office/drawing/2014/main" id="{7D941EDA-F6B1-4C8E-B34B-51F7DC24265D}"/>
              </a:ext>
            </a:extLst>
          </p:cNvPr>
          <p:cNvSpPr txBox="1"/>
          <p:nvPr/>
        </p:nvSpPr>
        <p:spPr>
          <a:xfrm>
            <a:off x="5048761" y="1678577"/>
            <a:ext cx="878769" cy="369332"/>
          </a:xfrm>
          <a:prstGeom prst="rect">
            <a:avLst/>
          </a:prstGeom>
          <a:noFill/>
        </p:spPr>
        <p:txBody>
          <a:bodyPr wrap="square">
            <a:spAutoFit/>
          </a:bodyPr>
          <a:lstStyle/>
          <a:p>
            <a:pPr algn="ctr"/>
            <a:r>
              <a:rPr lang="en-US" b="0" dirty="0"/>
              <a:t> Ryan</a:t>
            </a:r>
            <a:endParaRPr lang="en-US" dirty="0"/>
          </a:p>
        </p:txBody>
      </p:sp>
      <p:sp>
        <p:nvSpPr>
          <p:cNvPr id="32" name="TextBox 31">
            <a:extLst>
              <a:ext uri="{FF2B5EF4-FFF2-40B4-BE49-F238E27FC236}">
                <a16:creationId xmlns:a16="http://schemas.microsoft.com/office/drawing/2014/main" id="{46F159C7-0C13-43A3-9D12-CD9F901786AB}"/>
              </a:ext>
            </a:extLst>
          </p:cNvPr>
          <p:cNvSpPr txBox="1"/>
          <p:nvPr/>
        </p:nvSpPr>
        <p:spPr>
          <a:xfrm>
            <a:off x="4851792" y="2667020"/>
            <a:ext cx="1272706" cy="369332"/>
          </a:xfrm>
          <a:prstGeom prst="rect">
            <a:avLst/>
          </a:prstGeom>
          <a:noFill/>
        </p:spPr>
        <p:txBody>
          <a:bodyPr wrap="square">
            <a:spAutoFit/>
          </a:bodyPr>
          <a:lstStyle/>
          <a:p>
            <a:pPr algn="ctr"/>
            <a:r>
              <a:rPr lang="en-US" b="0" dirty="0"/>
              <a:t> Taylor</a:t>
            </a:r>
            <a:endParaRPr lang="en-US" dirty="0"/>
          </a:p>
        </p:txBody>
      </p:sp>
      <p:sp>
        <p:nvSpPr>
          <p:cNvPr id="14" name="TextBox 13">
            <a:extLst>
              <a:ext uri="{FF2B5EF4-FFF2-40B4-BE49-F238E27FC236}">
                <a16:creationId xmlns:a16="http://schemas.microsoft.com/office/drawing/2014/main" id="{73BAD62A-A0C2-4565-AD3B-22A822B00BB3}"/>
              </a:ext>
            </a:extLst>
          </p:cNvPr>
          <p:cNvSpPr txBox="1"/>
          <p:nvPr/>
        </p:nvSpPr>
        <p:spPr>
          <a:xfrm>
            <a:off x="7330837" y="342811"/>
            <a:ext cx="1301390" cy="369332"/>
          </a:xfrm>
          <a:prstGeom prst="rect">
            <a:avLst/>
          </a:prstGeom>
          <a:noFill/>
        </p:spPr>
        <p:txBody>
          <a:bodyPr wrap="square">
            <a:spAutoFit/>
          </a:bodyPr>
          <a:lstStyle/>
          <a:p>
            <a:r>
              <a:rPr lang="en-US" dirty="0"/>
              <a:t>Capacity 1</a:t>
            </a:r>
          </a:p>
        </p:txBody>
      </p:sp>
      <p:sp>
        <p:nvSpPr>
          <p:cNvPr id="15" name="TextBox 14">
            <a:extLst>
              <a:ext uri="{FF2B5EF4-FFF2-40B4-BE49-F238E27FC236}">
                <a16:creationId xmlns:a16="http://schemas.microsoft.com/office/drawing/2014/main" id="{4A11D90A-402A-4A35-8583-1BC0FAC20B0D}"/>
              </a:ext>
            </a:extLst>
          </p:cNvPr>
          <p:cNvSpPr txBox="1"/>
          <p:nvPr/>
        </p:nvSpPr>
        <p:spPr>
          <a:xfrm>
            <a:off x="7330837" y="1269127"/>
            <a:ext cx="1301390" cy="369332"/>
          </a:xfrm>
          <a:prstGeom prst="rect">
            <a:avLst/>
          </a:prstGeom>
          <a:noFill/>
        </p:spPr>
        <p:txBody>
          <a:bodyPr wrap="square">
            <a:spAutoFit/>
          </a:bodyPr>
          <a:lstStyle/>
          <a:p>
            <a:r>
              <a:rPr lang="en-US" dirty="0"/>
              <a:t>Capacity 1</a:t>
            </a:r>
          </a:p>
        </p:txBody>
      </p:sp>
      <p:sp>
        <p:nvSpPr>
          <p:cNvPr id="16" name="TextBox 15">
            <a:extLst>
              <a:ext uri="{FF2B5EF4-FFF2-40B4-BE49-F238E27FC236}">
                <a16:creationId xmlns:a16="http://schemas.microsoft.com/office/drawing/2014/main" id="{A4D77B46-62FD-4570-9653-9634DFA37ADE}"/>
              </a:ext>
            </a:extLst>
          </p:cNvPr>
          <p:cNvSpPr txBox="1"/>
          <p:nvPr/>
        </p:nvSpPr>
        <p:spPr>
          <a:xfrm>
            <a:off x="7330837" y="2202452"/>
            <a:ext cx="1301390" cy="369332"/>
          </a:xfrm>
          <a:prstGeom prst="rect">
            <a:avLst/>
          </a:prstGeom>
          <a:noFill/>
        </p:spPr>
        <p:txBody>
          <a:bodyPr wrap="square">
            <a:spAutoFit/>
          </a:bodyPr>
          <a:lstStyle/>
          <a:p>
            <a:r>
              <a:rPr lang="en-US" dirty="0"/>
              <a:t>Capacity 1</a:t>
            </a:r>
          </a:p>
        </p:txBody>
      </p:sp>
      <p:sp>
        <p:nvSpPr>
          <p:cNvPr id="19" name="TextBox 18">
            <a:extLst>
              <a:ext uri="{FF2B5EF4-FFF2-40B4-BE49-F238E27FC236}">
                <a16:creationId xmlns:a16="http://schemas.microsoft.com/office/drawing/2014/main" id="{E02070A7-8A24-488F-96A2-3922A377FE2B}"/>
              </a:ext>
            </a:extLst>
          </p:cNvPr>
          <p:cNvSpPr txBox="1"/>
          <p:nvPr/>
        </p:nvSpPr>
        <p:spPr>
          <a:xfrm>
            <a:off x="4851792" y="383168"/>
            <a:ext cx="514398" cy="307777"/>
          </a:xfrm>
          <a:prstGeom prst="rect">
            <a:avLst/>
          </a:prstGeom>
          <a:noFill/>
        </p:spPr>
        <p:txBody>
          <a:bodyPr wrap="square">
            <a:spAutoFit/>
          </a:bodyPr>
          <a:lstStyle/>
          <a:p>
            <a:r>
              <a:rPr lang="en-US" sz="1400" b="1" dirty="0">
                <a:solidFill>
                  <a:srgbClr val="FF0000"/>
                </a:solidFill>
              </a:rPr>
              <a:t>MD</a:t>
            </a:r>
          </a:p>
        </p:txBody>
      </p:sp>
      <p:sp>
        <p:nvSpPr>
          <p:cNvPr id="20" name="TextBox 19">
            <a:extLst>
              <a:ext uri="{FF2B5EF4-FFF2-40B4-BE49-F238E27FC236}">
                <a16:creationId xmlns:a16="http://schemas.microsoft.com/office/drawing/2014/main" id="{4F7F6FA3-3355-4AFA-9DB2-53E5268ED68E}"/>
              </a:ext>
            </a:extLst>
          </p:cNvPr>
          <p:cNvSpPr txBox="1"/>
          <p:nvPr/>
        </p:nvSpPr>
        <p:spPr>
          <a:xfrm>
            <a:off x="4851792" y="1229733"/>
            <a:ext cx="514398" cy="307777"/>
          </a:xfrm>
          <a:prstGeom prst="rect">
            <a:avLst/>
          </a:prstGeom>
          <a:noFill/>
        </p:spPr>
        <p:txBody>
          <a:bodyPr wrap="square">
            <a:spAutoFit/>
          </a:bodyPr>
          <a:lstStyle/>
          <a:p>
            <a:r>
              <a:rPr lang="en-US" sz="1400" b="1" dirty="0">
                <a:solidFill>
                  <a:srgbClr val="0400F4"/>
                </a:solidFill>
              </a:rPr>
              <a:t>PA</a:t>
            </a:r>
          </a:p>
        </p:txBody>
      </p:sp>
      <p:sp>
        <p:nvSpPr>
          <p:cNvPr id="21" name="TextBox 20">
            <a:extLst>
              <a:ext uri="{FF2B5EF4-FFF2-40B4-BE49-F238E27FC236}">
                <a16:creationId xmlns:a16="http://schemas.microsoft.com/office/drawing/2014/main" id="{AF33F26F-668D-48FB-837B-437290CEFD0E}"/>
              </a:ext>
            </a:extLst>
          </p:cNvPr>
          <p:cNvSpPr txBox="1"/>
          <p:nvPr/>
        </p:nvSpPr>
        <p:spPr>
          <a:xfrm>
            <a:off x="4851560" y="2233229"/>
            <a:ext cx="514398" cy="307777"/>
          </a:xfrm>
          <a:prstGeom prst="rect">
            <a:avLst/>
          </a:prstGeom>
          <a:noFill/>
        </p:spPr>
        <p:txBody>
          <a:bodyPr wrap="square">
            <a:spAutoFit/>
          </a:bodyPr>
          <a:lstStyle/>
          <a:p>
            <a:r>
              <a:rPr lang="en-US" sz="1400" b="1" dirty="0">
                <a:solidFill>
                  <a:srgbClr val="F49E00"/>
                </a:solidFill>
              </a:rPr>
              <a:t>WV</a:t>
            </a:r>
          </a:p>
        </p:txBody>
      </p:sp>
      <p:sp>
        <p:nvSpPr>
          <p:cNvPr id="34" name="TextBox 33">
            <a:extLst>
              <a:ext uri="{FF2B5EF4-FFF2-40B4-BE49-F238E27FC236}">
                <a16:creationId xmlns:a16="http://schemas.microsoft.com/office/drawing/2014/main" id="{6B816BD1-DB69-4A3A-B2A6-9A52BCB3C83E}"/>
              </a:ext>
            </a:extLst>
          </p:cNvPr>
          <p:cNvSpPr txBox="1"/>
          <p:nvPr/>
        </p:nvSpPr>
        <p:spPr>
          <a:xfrm>
            <a:off x="5108759" y="3481946"/>
            <a:ext cx="3368491" cy="1200329"/>
          </a:xfrm>
          <a:prstGeom prst="rect">
            <a:avLst/>
          </a:prstGeom>
          <a:noFill/>
        </p:spPr>
        <p:txBody>
          <a:bodyPr wrap="square">
            <a:spAutoFit/>
          </a:bodyPr>
          <a:lstStyle/>
          <a:p>
            <a:r>
              <a:rPr lang="en-US" b="1" dirty="0"/>
              <a:t>Disregarding impossible matches, which of these seem “rational” given UMD’s underlying preferences?</a:t>
            </a:r>
          </a:p>
        </p:txBody>
      </p:sp>
      <p:sp>
        <p:nvSpPr>
          <p:cNvPr id="35" name="TextBox 34">
            <a:extLst>
              <a:ext uri="{FF2B5EF4-FFF2-40B4-BE49-F238E27FC236}">
                <a16:creationId xmlns:a16="http://schemas.microsoft.com/office/drawing/2014/main" id="{B88588A5-0F11-4A5F-AC8B-1115F1D2188E}"/>
              </a:ext>
            </a:extLst>
          </p:cNvPr>
          <p:cNvSpPr txBox="1"/>
          <p:nvPr/>
        </p:nvSpPr>
        <p:spPr>
          <a:xfrm>
            <a:off x="457200" y="5106297"/>
            <a:ext cx="4394592" cy="1477328"/>
          </a:xfrm>
          <a:prstGeom prst="rect">
            <a:avLst/>
          </a:prstGeom>
          <a:noFill/>
        </p:spPr>
        <p:txBody>
          <a:bodyPr wrap="square">
            <a:spAutoFit/>
          </a:bodyPr>
          <a:lstStyle/>
          <a:p>
            <a:r>
              <a:rPr lang="en-US" sz="1800" b="1" dirty="0"/>
              <a:t>Which of these matches are impossible?</a:t>
            </a:r>
          </a:p>
          <a:p>
            <a:endParaRPr lang="en-US" sz="1800" b="1" dirty="0"/>
          </a:p>
          <a:p>
            <a:r>
              <a:rPr lang="en-US" i="1" dirty="0"/>
              <a:t>(Alex, PSU)</a:t>
            </a:r>
            <a:r>
              <a:rPr lang="en-US" dirty="0"/>
              <a:t>: how can UMD be matched to Alex, but Alex is matched to PSU?</a:t>
            </a:r>
            <a:endParaRPr lang="en-US" sz="1800" i="1" dirty="0"/>
          </a:p>
        </p:txBody>
      </p:sp>
    </p:spTree>
    <p:extLst>
      <p:ext uri="{BB962C8B-B14F-4D97-AF65-F5344CB8AC3E}">
        <p14:creationId xmlns:p14="http://schemas.microsoft.com/office/powerpoint/2010/main" val="30550235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Underlying Preferences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18</a:t>
            </a:fld>
            <a:endParaRPr lang="en-US"/>
          </a:p>
        </p:txBody>
      </p:sp>
      <p:sp>
        <p:nvSpPr>
          <p:cNvPr id="6" name="Content Placeholder 5">
            <a:extLst>
              <a:ext uri="{FF2B5EF4-FFF2-40B4-BE49-F238E27FC236}">
                <a16:creationId xmlns:a16="http://schemas.microsoft.com/office/drawing/2014/main" id="{9C0475CF-A437-471E-B870-15A6CB4E814B}"/>
              </a:ext>
            </a:extLst>
          </p:cNvPr>
          <p:cNvSpPr>
            <a:spLocks noGrp="1"/>
          </p:cNvSpPr>
          <p:nvPr>
            <p:ph idx="1"/>
          </p:nvPr>
        </p:nvSpPr>
        <p:spPr>
          <a:xfrm>
            <a:off x="457199" y="1752600"/>
            <a:ext cx="4591562" cy="4373563"/>
          </a:xfrm>
        </p:spPr>
        <p:txBody>
          <a:bodyPr>
            <a:normAutofit/>
          </a:bodyPr>
          <a:lstStyle/>
          <a:p>
            <a:r>
              <a:rPr lang="en-US" sz="1400" b="0" i="1" dirty="0"/>
              <a:t>Alex &gt;</a:t>
            </a:r>
            <a:r>
              <a:rPr lang="en-US" sz="1400" b="0" i="1" baseline="-25000" dirty="0"/>
              <a:t>UMD</a:t>
            </a:r>
            <a:r>
              <a:rPr lang="en-US" sz="1400" b="0" i="1" dirty="0"/>
              <a:t> Ryan &gt;</a:t>
            </a:r>
            <a:r>
              <a:rPr lang="en-US" sz="1400" b="0" i="1" baseline="-25000" dirty="0"/>
              <a:t> UMD</a:t>
            </a:r>
            <a:r>
              <a:rPr lang="en-US" sz="1400" b="0" i="1" dirty="0"/>
              <a:t> Taylor</a:t>
            </a:r>
          </a:p>
          <a:p>
            <a:r>
              <a:rPr lang="en-US" sz="1400" b="0" i="1" dirty="0"/>
              <a:t>Penn State &gt;</a:t>
            </a:r>
            <a:r>
              <a:rPr lang="en-US" sz="1400" b="0" i="1" baseline="-25000" dirty="0"/>
              <a:t>UMD</a:t>
            </a:r>
            <a:r>
              <a:rPr lang="en-US" sz="1400" b="0" i="1" dirty="0"/>
              <a:t> Maryland &gt;</a:t>
            </a:r>
            <a:r>
              <a:rPr lang="en-US" sz="1400" b="0" i="1" baseline="-25000" dirty="0"/>
              <a:t> UMD</a:t>
            </a:r>
            <a:r>
              <a:rPr lang="en-US" sz="1400" b="0" i="1" dirty="0"/>
              <a:t> West Virginia</a:t>
            </a:r>
          </a:p>
          <a:p>
            <a:r>
              <a:rPr lang="en-US" sz="1400" b="0" i="1" dirty="0"/>
              <a:t>Matchings:</a:t>
            </a:r>
            <a:r>
              <a:rPr lang="en-US" sz="1400" i="1" dirty="0"/>
              <a:t> </a:t>
            </a:r>
            <a:r>
              <a:rPr lang="en-US" sz="1400" b="0" i="1" dirty="0"/>
              <a:t>(UMD’s match, Alex’s match)</a:t>
            </a:r>
          </a:p>
          <a:p>
            <a:endParaRPr lang="en-US" sz="1400" b="0" i="1" dirty="0"/>
          </a:p>
          <a:p>
            <a:r>
              <a:rPr lang="en-US" sz="1400" b="0" dirty="0"/>
              <a:t>Consider the following </a:t>
            </a:r>
            <a:r>
              <a:rPr lang="en-US" sz="1400" b="0" i="1" dirty="0"/>
              <a:t>partial</a:t>
            </a:r>
            <a:r>
              <a:rPr lang="en-US" sz="1400" b="0" dirty="0"/>
              <a:t> ranks UMD might have over matchings:</a:t>
            </a:r>
          </a:p>
          <a:p>
            <a:pPr marL="342900" indent="-342900">
              <a:buFont typeface="+mj-lt"/>
              <a:buAutoNum type="arabicPeriod"/>
            </a:pPr>
            <a:r>
              <a:rPr lang="en-US" sz="1400" b="0" i="1" dirty="0"/>
              <a:t>(Alex, </a:t>
            </a:r>
            <a:r>
              <a:rPr lang="en-US" sz="1400" i="1" dirty="0"/>
              <a:t>PSU</a:t>
            </a:r>
            <a:r>
              <a:rPr lang="en-US" sz="1400" b="0" i="1" dirty="0"/>
              <a:t>) &gt;</a:t>
            </a:r>
            <a:r>
              <a:rPr lang="en-US" sz="1400" b="0" i="1" baseline="-25000" dirty="0"/>
              <a:t>UMD</a:t>
            </a:r>
            <a:r>
              <a:rPr lang="en-US" sz="1400" b="0" i="1" dirty="0"/>
              <a:t> (Alex, </a:t>
            </a:r>
            <a:r>
              <a:rPr lang="en-US" sz="1400" i="1" dirty="0"/>
              <a:t>WVU</a:t>
            </a:r>
            <a:r>
              <a:rPr lang="en-US" sz="1400" b="0" i="1" dirty="0"/>
              <a:t>) &gt;</a:t>
            </a:r>
            <a:r>
              <a:rPr lang="en-US" sz="1400" b="0" i="1" baseline="-25000" dirty="0"/>
              <a:t>UMD</a:t>
            </a:r>
            <a:r>
              <a:rPr lang="en-US" sz="1400" b="0" i="1" dirty="0"/>
              <a:t> (Ryan, UMD)</a:t>
            </a:r>
          </a:p>
          <a:p>
            <a:pPr marL="342900" indent="-342900">
              <a:buFont typeface="+mj-lt"/>
              <a:buAutoNum type="arabicPeriod"/>
            </a:pPr>
            <a:r>
              <a:rPr lang="en-US" sz="1400" b="0" i="1" dirty="0"/>
              <a:t>(Alex, </a:t>
            </a:r>
            <a:r>
              <a:rPr lang="en-US" sz="1400" i="1" dirty="0"/>
              <a:t>WVU</a:t>
            </a:r>
            <a:r>
              <a:rPr lang="en-US" sz="1400" b="0" i="1" dirty="0"/>
              <a:t>) &gt;</a:t>
            </a:r>
            <a:r>
              <a:rPr lang="en-US" sz="1400" b="0" i="1" baseline="-25000" dirty="0"/>
              <a:t>UMD</a:t>
            </a:r>
            <a:r>
              <a:rPr lang="en-US" sz="1400" b="0" i="1" dirty="0"/>
              <a:t> (Alex, </a:t>
            </a:r>
            <a:r>
              <a:rPr lang="en-US" sz="1400" i="1" dirty="0"/>
              <a:t>PSU</a:t>
            </a:r>
            <a:r>
              <a:rPr lang="en-US" sz="1400" b="0" i="1" dirty="0"/>
              <a:t>) &gt;</a:t>
            </a:r>
            <a:r>
              <a:rPr lang="en-US" sz="1400" b="0" i="1" baseline="-25000" dirty="0"/>
              <a:t>UMD</a:t>
            </a:r>
            <a:r>
              <a:rPr lang="en-US" sz="1400" b="0" i="1" dirty="0"/>
              <a:t> (Ryan, UMD)</a:t>
            </a:r>
          </a:p>
          <a:p>
            <a:pPr marL="342900" indent="-342900">
              <a:buFont typeface="+mj-lt"/>
              <a:buAutoNum type="arabicPeriod"/>
            </a:pPr>
            <a:r>
              <a:rPr lang="en-US" sz="1400" b="0" i="1" dirty="0"/>
              <a:t>(Alex, UMD) &gt;</a:t>
            </a:r>
            <a:r>
              <a:rPr lang="en-US" sz="1400" b="0" i="1" baseline="-25000" dirty="0"/>
              <a:t>UMD</a:t>
            </a:r>
            <a:r>
              <a:rPr lang="en-US" sz="1400" b="0" i="1" dirty="0"/>
              <a:t> (Taylor, PSU) &gt;</a:t>
            </a:r>
            <a:r>
              <a:rPr lang="en-US" sz="1400" b="0" i="1" baseline="-25000" dirty="0"/>
              <a:t>UMD</a:t>
            </a:r>
            <a:r>
              <a:rPr lang="en-US" sz="1400" b="0" i="1" dirty="0"/>
              <a:t> (Ryan, PSU)</a:t>
            </a:r>
          </a:p>
          <a:p>
            <a:pPr marL="342900" indent="-342900">
              <a:buFont typeface="+mj-lt"/>
              <a:buAutoNum type="arabicPeriod"/>
            </a:pPr>
            <a:r>
              <a:rPr lang="en-US" sz="1400" b="0" i="1" dirty="0"/>
              <a:t>(Alex, UMD) &gt;</a:t>
            </a:r>
            <a:r>
              <a:rPr lang="en-US" sz="1400" b="0" i="1" baseline="-25000" dirty="0"/>
              <a:t>UMD</a:t>
            </a:r>
            <a:r>
              <a:rPr lang="en-US" sz="1400" b="0" i="1" dirty="0"/>
              <a:t> (Ryan, PSU) &gt;</a:t>
            </a:r>
            <a:r>
              <a:rPr lang="en-US" sz="1400" b="0" i="1" baseline="-25000" dirty="0"/>
              <a:t>UMD</a:t>
            </a:r>
            <a:r>
              <a:rPr lang="en-US" sz="1400" b="0" i="1" dirty="0"/>
              <a:t> (Taylor, PSU)</a:t>
            </a:r>
          </a:p>
        </p:txBody>
      </p:sp>
      <p:pic>
        <p:nvPicPr>
          <p:cNvPr id="22" name="Picture 21" descr="Logo&#10;&#10;Description automatically generated">
            <a:extLst>
              <a:ext uri="{FF2B5EF4-FFF2-40B4-BE49-F238E27FC236}">
                <a16:creationId xmlns:a16="http://schemas.microsoft.com/office/drawing/2014/main" id="{67C49986-9C49-4F66-960C-14AF951DEF10}"/>
              </a:ext>
            </a:extLst>
          </p:cNvPr>
          <p:cNvPicPr>
            <a:picLocks noChangeAspect="1"/>
          </p:cNvPicPr>
          <p:nvPr/>
        </p:nvPicPr>
        <p:blipFill>
          <a:blip r:embed="rId3"/>
          <a:stretch>
            <a:fillRect/>
          </a:stretch>
        </p:blipFill>
        <p:spPr>
          <a:xfrm>
            <a:off x="6525822" y="1129246"/>
            <a:ext cx="790547" cy="589655"/>
          </a:xfrm>
          <a:prstGeom prst="rect">
            <a:avLst/>
          </a:prstGeom>
        </p:spPr>
      </p:pic>
      <p:pic>
        <p:nvPicPr>
          <p:cNvPr id="23" name="Picture 22" descr="Logo&#10;&#10;Description automatically generated">
            <a:extLst>
              <a:ext uri="{FF2B5EF4-FFF2-40B4-BE49-F238E27FC236}">
                <a16:creationId xmlns:a16="http://schemas.microsoft.com/office/drawing/2014/main" id="{E00CD7F7-57E0-4691-AB2F-7295D7C786A6}"/>
              </a:ext>
            </a:extLst>
          </p:cNvPr>
          <p:cNvPicPr>
            <a:picLocks noChangeAspect="1"/>
          </p:cNvPicPr>
          <p:nvPr/>
        </p:nvPicPr>
        <p:blipFill>
          <a:blip r:embed="rId4"/>
          <a:stretch>
            <a:fillRect/>
          </a:stretch>
        </p:blipFill>
        <p:spPr>
          <a:xfrm>
            <a:off x="6584867" y="194930"/>
            <a:ext cx="672458" cy="589655"/>
          </a:xfrm>
          <a:prstGeom prst="rect">
            <a:avLst/>
          </a:prstGeom>
        </p:spPr>
      </p:pic>
      <p:pic>
        <p:nvPicPr>
          <p:cNvPr id="24" name="Picture 23" descr="Logo&#10;&#10;Description automatically generated">
            <a:extLst>
              <a:ext uri="{FF2B5EF4-FFF2-40B4-BE49-F238E27FC236}">
                <a16:creationId xmlns:a16="http://schemas.microsoft.com/office/drawing/2014/main" id="{D25E3DDB-A9CF-40C1-AAF8-A7CD3547E21B}"/>
              </a:ext>
            </a:extLst>
          </p:cNvPr>
          <p:cNvPicPr>
            <a:picLocks noChangeAspect="1"/>
          </p:cNvPicPr>
          <p:nvPr/>
        </p:nvPicPr>
        <p:blipFill>
          <a:blip r:embed="rId5"/>
          <a:stretch>
            <a:fillRect/>
          </a:stretch>
        </p:blipFill>
        <p:spPr>
          <a:xfrm>
            <a:off x="6607018" y="2063562"/>
            <a:ext cx="628154" cy="647112"/>
          </a:xfrm>
          <a:prstGeom prst="rect">
            <a:avLst/>
          </a:prstGeom>
        </p:spPr>
      </p:pic>
      <p:pic>
        <p:nvPicPr>
          <p:cNvPr id="25" name="Picture 24" descr="Icon&#10;&#10;Description automatically generated">
            <a:extLst>
              <a:ext uri="{FF2B5EF4-FFF2-40B4-BE49-F238E27FC236}">
                <a16:creationId xmlns:a16="http://schemas.microsoft.com/office/drawing/2014/main" id="{2F0F6AA5-EEFA-465D-859D-82393CA6EE3A}"/>
              </a:ext>
            </a:extLst>
          </p:cNvPr>
          <p:cNvPicPr>
            <a:picLocks noChangeAspect="1"/>
          </p:cNvPicPr>
          <p:nvPr/>
        </p:nvPicPr>
        <p:blipFill>
          <a:blip r:embed="rId6"/>
          <a:stretch>
            <a:fillRect/>
          </a:stretch>
        </p:blipFill>
        <p:spPr>
          <a:xfrm>
            <a:off x="4981394" y="152718"/>
            <a:ext cx="1013506" cy="674077"/>
          </a:xfrm>
          <a:prstGeom prst="rect">
            <a:avLst/>
          </a:prstGeom>
        </p:spPr>
      </p:pic>
      <p:pic>
        <p:nvPicPr>
          <p:cNvPr id="26" name="Picture 25" descr="Icon&#10;&#10;Description automatically generated">
            <a:extLst>
              <a:ext uri="{FF2B5EF4-FFF2-40B4-BE49-F238E27FC236}">
                <a16:creationId xmlns:a16="http://schemas.microsoft.com/office/drawing/2014/main" id="{092B7BF9-F9B3-4244-AA71-AFFC4D8EB97B}"/>
              </a:ext>
            </a:extLst>
          </p:cNvPr>
          <p:cNvPicPr>
            <a:picLocks noChangeAspect="1"/>
          </p:cNvPicPr>
          <p:nvPr/>
        </p:nvPicPr>
        <p:blipFill>
          <a:blip r:embed="rId7"/>
          <a:stretch>
            <a:fillRect/>
          </a:stretch>
        </p:blipFill>
        <p:spPr>
          <a:xfrm>
            <a:off x="4981394" y="1087034"/>
            <a:ext cx="1013506" cy="674077"/>
          </a:xfrm>
          <a:prstGeom prst="rect">
            <a:avLst/>
          </a:prstGeom>
        </p:spPr>
      </p:pic>
      <p:pic>
        <p:nvPicPr>
          <p:cNvPr id="27" name="Picture 26" descr="Icon&#10;&#10;Description automatically generated">
            <a:extLst>
              <a:ext uri="{FF2B5EF4-FFF2-40B4-BE49-F238E27FC236}">
                <a16:creationId xmlns:a16="http://schemas.microsoft.com/office/drawing/2014/main" id="{6ED3ABE9-94C7-4F3B-918D-CB104592D5AE}"/>
              </a:ext>
            </a:extLst>
          </p:cNvPr>
          <p:cNvPicPr>
            <a:picLocks noChangeAspect="1"/>
          </p:cNvPicPr>
          <p:nvPr/>
        </p:nvPicPr>
        <p:blipFill>
          <a:blip r:embed="rId8"/>
          <a:stretch>
            <a:fillRect/>
          </a:stretch>
        </p:blipFill>
        <p:spPr>
          <a:xfrm>
            <a:off x="4981394" y="2043244"/>
            <a:ext cx="1034061" cy="687748"/>
          </a:xfrm>
          <a:prstGeom prst="rect">
            <a:avLst/>
          </a:prstGeom>
        </p:spPr>
      </p:pic>
      <p:sp>
        <p:nvSpPr>
          <p:cNvPr id="29" name="TextBox 28">
            <a:extLst>
              <a:ext uri="{FF2B5EF4-FFF2-40B4-BE49-F238E27FC236}">
                <a16:creationId xmlns:a16="http://schemas.microsoft.com/office/drawing/2014/main" id="{CF334CE0-10F1-4C3D-A7AD-8A98DB5C320F}"/>
              </a:ext>
            </a:extLst>
          </p:cNvPr>
          <p:cNvSpPr txBox="1"/>
          <p:nvPr/>
        </p:nvSpPr>
        <p:spPr>
          <a:xfrm>
            <a:off x="5108759" y="727957"/>
            <a:ext cx="758775" cy="369332"/>
          </a:xfrm>
          <a:prstGeom prst="rect">
            <a:avLst/>
          </a:prstGeom>
          <a:noFill/>
        </p:spPr>
        <p:txBody>
          <a:bodyPr wrap="square">
            <a:spAutoFit/>
          </a:bodyPr>
          <a:lstStyle/>
          <a:p>
            <a:pPr algn="ctr"/>
            <a:r>
              <a:rPr lang="en-US" b="0" dirty="0"/>
              <a:t> Alex</a:t>
            </a:r>
            <a:endParaRPr lang="en-US" dirty="0"/>
          </a:p>
        </p:txBody>
      </p:sp>
      <p:sp>
        <p:nvSpPr>
          <p:cNvPr id="31" name="TextBox 30">
            <a:extLst>
              <a:ext uri="{FF2B5EF4-FFF2-40B4-BE49-F238E27FC236}">
                <a16:creationId xmlns:a16="http://schemas.microsoft.com/office/drawing/2014/main" id="{7D941EDA-F6B1-4C8E-B34B-51F7DC24265D}"/>
              </a:ext>
            </a:extLst>
          </p:cNvPr>
          <p:cNvSpPr txBox="1"/>
          <p:nvPr/>
        </p:nvSpPr>
        <p:spPr>
          <a:xfrm>
            <a:off x="5048761" y="1678577"/>
            <a:ext cx="878769" cy="369332"/>
          </a:xfrm>
          <a:prstGeom prst="rect">
            <a:avLst/>
          </a:prstGeom>
          <a:noFill/>
        </p:spPr>
        <p:txBody>
          <a:bodyPr wrap="square">
            <a:spAutoFit/>
          </a:bodyPr>
          <a:lstStyle/>
          <a:p>
            <a:pPr algn="ctr"/>
            <a:r>
              <a:rPr lang="en-US" b="0" dirty="0"/>
              <a:t> Ryan</a:t>
            </a:r>
            <a:endParaRPr lang="en-US" dirty="0"/>
          </a:p>
        </p:txBody>
      </p:sp>
      <p:sp>
        <p:nvSpPr>
          <p:cNvPr id="32" name="TextBox 31">
            <a:extLst>
              <a:ext uri="{FF2B5EF4-FFF2-40B4-BE49-F238E27FC236}">
                <a16:creationId xmlns:a16="http://schemas.microsoft.com/office/drawing/2014/main" id="{46F159C7-0C13-43A3-9D12-CD9F901786AB}"/>
              </a:ext>
            </a:extLst>
          </p:cNvPr>
          <p:cNvSpPr txBox="1"/>
          <p:nvPr/>
        </p:nvSpPr>
        <p:spPr>
          <a:xfrm>
            <a:off x="4851792" y="2667020"/>
            <a:ext cx="1272706" cy="369332"/>
          </a:xfrm>
          <a:prstGeom prst="rect">
            <a:avLst/>
          </a:prstGeom>
          <a:noFill/>
        </p:spPr>
        <p:txBody>
          <a:bodyPr wrap="square">
            <a:spAutoFit/>
          </a:bodyPr>
          <a:lstStyle/>
          <a:p>
            <a:pPr algn="ctr"/>
            <a:r>
              <a:rPr lang="en-US" b="0" dirty="0"/>
              <a:t> Taylor</a:t>
            </a:r>
            <a:endParaRPr lang="en-US" dirty="0"/>
          </a:p>
        </p:txBody>
      </p:sp>
      <p:sp>
        <p:nvSpPr>
          <p:cNvPr id="14" name="TextBox 13">
            <a:extLst>
              <a:ext uri="{FF2B5EF4-FFF2-40B4-BE49-F238E27FC236}">
                <a16:creationId xmlns:a16="http://schemas.microsoft.com/office/drawing/2014/main" id="{73BAD62A-A0C2-4565-AD3B-22A822B00BB3}"/>
              </a:ext>
            </a:extLst>
          </p:cNvPr>
          <p:cNvSpPr txBox="1"/>
          <p:nvPr/>
        </p:nvSpPr>
        <p:spPr>
          <a:xfrm>
            <a:off x="7330837" y="342811"/>
            <a:ext cx="1301390" cy="369332"/>
          </a:xfrm>
          <a:prstGeom prst="rect">
            <a:avLst/>
          </a:prstGeom>
          <a:noFill/>
        </p:spPr>
        <p:txBody>
          <a:bodyPr wrap="square">
            <a:spAutoFit/>
          </a:bodyPr>
          <a:lstStyle/>
          <a:p>
            <a:r>
              <a:rPr lang="en-US" dirty="0"/>
              <a:t>Capacity 1</a:t>
            </a:r>
          </a:p>
        </p:txBody>
      </p:sp>
      <p:sp>
        <p:nvSpPr>
          <p:cNvPr id="15" name="TextBox 14">
            <a:extLst>
              <a:ext uri="{FF2B5EF4-FFF2-40B4-BE49-F238E27FC236}">
                <a16:creationId xmlns:a16="http://schemas.microsoft.com/office/drawing/2014/main" id="{4A11D90A-402A-4A35-8583-1BC0FAC20B0D}"/>
              </a:ext>
            </a:extLst>
          </p:cNvPr>
          <p:cNvSpPr txBox="1"/>
          <p:nvPr/>
        </p:nvSpPr>
        <p:spPr>
          <a:xfrm>
            <a:off x="7330837" y="1269127"/>
            <a:ext cx="1301390" cy="369332"/>
          </a:xfrm>
          <a:prstGeom prst="rect">
            <a:avLst/>
          </a:prstGeom>
          <a:noFill/>
        </p:spPr>
        <p:txBody>
          <a:bodyPr wrap="square">
            <a:spAutoFit/>
          </a:bodyPr>
          <a:lstStyle/>
          <a:p>
            <a:r>
              <a:rPr lang="en-US" dirty="0"/>
              <a:t>Capacity 1</a:t>
            </a:r>
          </a:p>
        </p:txBody>
      </p:sp>
      <p:sp>
        <p:nvSpPr>
          <p:cNvPr id="16" name="TextBox 15">
            <a:extLst>
              <a:ext uri="{FF2B5EF4-FFF2-40B4-BE49-F238E27FC236}">
                <a16:creationId xmlns:a16="http://schemas.microsoft.com/office/drawing/2014/main" id="{A4D77B46-62FD-4570-9653-9634DFA37ADE}"/>
              </a:ext>
            </a:extLst>
          </p:cNvPr>
          <p:cNvSpPr txBox="1"/>
          <p:nvPr/>
        </p:nvSpPr>
        <p:spPr>
          <a:xfrm>
            <a:off x="7330837" y="2202452"/>
            <a:ext cx="1301390" cy="369332"/>
          </a:xfrm>
          <a:prstGeom prst="rect">
            <a:avLst/>
          </a:prstGeom>
          <a:noFill/>
        </p:spPr>
        <p:txBody>
          <a:bodyPr wrap="square">
            <a:spAutoFit/>
          </a:bodyPr>
          <a:lstStyle/>
          <a:p>
            <a:r>
              <a:rPr lang="en-US" dirty="0"/>
              <a:t>Capacity 1</a:t>
            </a:r>
          </a:p>
        </p:txBody>
      </p:sp>
      <p:sp>
        <p:nvSpPr>
          <p:cNvPr id="19" name="TextBox 18">
            <a:extLst>
              <a:ext uri="{FF2B5EF4-FFF2-40B4-BE49-F238E27FC236}">
                <a16:creationId xmlns:a16="http://schemas.microsoft.com/office/drawing/2014/main" id="{E02070A7-8A24-488F-96A2-3922A377FE2B}"/>
              </a:ext>
            </a:extLst>
          </p:cNvPr>
          <p:cNvSpPr txBox="1"/>
          <p:nvPr/>
        </p:nvSpPr>
        <p:spPr>
          <a:xfrm>
            <a:off x="4851792" y="383168"/>
            <a:ext cx="514398" cy="307777"/>
          </a:xfrm>
          <a:prstGeom prst="rect">
            <a:avLst/>
          </a:prstGeom>
          <a:noFill/>
        </p:spPr>
        <p:txBody>
          <a:bodyPr wrap="square">
            <a:spAutoFit/>
          </a:bodyPr>
          <a:lstStyle/>
          <a:p>
            <a:r>
              <a:rPr lang="en-US" sz="1400" b="1" dirty="0">
                <a:solidFill>
                  <a:srgbClr val="FF0000"/>
                </a:solidFill>
              </a:rPr>
              <a:t>MD</a:t>
            </a:r>
          </a:p>
        </p:txBody>
      </p:sp>
      <p:sp>
        <p:nvSpPr>
          <p:cNvPr id="20" name="TextBox 19">
            <a:extLst>
              <a:ext uri="{FF2B5EF4-FFF2-40B4-BE49-F238E27FC236}">
                <a16:creationId xmlns:a16="http://schemas.microsoft.com/office/drawing/2014/main" id="{4F7F6FA3-3355-4AFA-9DB2-53E5268ED68E}"/>
              </a:ext>
            </a:extLst>
          </p:cNvPr>
          <p:cNvSpPr txBox="1"/>
          <p:nvPr/>
        </p:nvSpPr>
        <p:spPr>
          <a:xfrm>
            <a:off x="4851792" y="1229733"/>
            <a:ext cx="514398" cy="307777"/>
          </a:xfrm>
          <a:prstGeom prst="rect">
            <a:avLst/>
          </a:prstGeom>
          <a:noFill/>
        </p:spPr>
        <p:txBody>
          <a:bodyPr wrap="square">
            <a:spAutoFit/>
          </a:bodyPr>
          <a:lstStyle/>
          <a:p>
            <a:r>
              <a:rPr lang="en-US" sz="1400" b="1" dirty="0">
                <a:solidFill>
                  <a:srgbClr val="0400F4"/>
                </a:solidFill>
              </a:rPr>
              <a:t>PA</a:t>
            </a:r>
          </a:p>
        </p:txBody>
      </p:sp>
      <p:sp>
        <p:nvSpPr>
          <p:cNvPr id="21" name="TextBox 20">
            <a:extLst>
              <a:ext uri="{FF2B5EF4-FFF2-40B4-BE49-F238E27FC236}">
                <a16:creationId xmlns:a16="http://schemas.microsoft.com/office/drawing/2014/main" id="{AF33F26F-668D-48FB-837B-437290CEFD0E}"/>
              </a:ext>
            </a:extLst>
          </p:cNvPr>
          <p:cNvSpPr txBox="1"/>
          <p:nvPr/>
        </p:nvSpPr>
        <p:spPr>
          <a:xfrm>
            <a:off x="4851560" y="2233229"/>
            <a:ext cx="514398" cy="307777"/>
          </a:xfrm>
          <a:prstGeom prst="rect">
            <a:avLst/>
          </a:prstGeom>
          <a:noFill/>
        </p:spPr>
        <p:txBody>
          <a:bodyPr wrap="square">
            <a:spAutoFit/>
          </a:bodyPr>
          <a:lstStyle/>
          <a:p>
            <a:r>
              <a:rPr lang="en-US" sz="1400" b="1" dirty="0">
                <a:solidFill>
                  <a:srgbClr val="F49E00"/>
                </a:solidFill>
              </a:rPr>
              <a:t>WV</a:t>
            </a:r>
          </a:p>
        </p:txBody>
      </p:sp>
      <p:sp>
        <p:nvSpPr>
          <p:cNvPr id="34" name="TextBox 33">
            <a:extLst>
              <a:ext uri="{FF2B5EF4-FFF2-40B4-BE49-F238E27FC236}">
                <a16:creationId xmlns:a16="http://schemas.microsoft.com/office/drawing/2014/main" id="{6B816BD1-DB69-4A3A-B2A6-9A52BCB3C83E}"/>
              </a:ext>
            </a:extLst>
          </p:cNvPr>
          <p:cNvSpPr txBox="1"/>
          <p:nvPr/>
        </p:nvSpPr>
        <p:spPr>
          <a:xfrm>
            <a:off x="5108759" y="3481946"/>
            <a:ext cx="3368491" cy="1754326"/>
          </a:xfrm>
          <a:prstGeom prst="rect">
            <a:avLst/>
          </a:prstGeom>
          <a:noFill/>
        </p:spPr>
        <p:txBody>
          <a:bodyPr wrap="square">
            <a:spAutoFit/>
          </a:bodyPr>
          <a:lstStyle/>
          <a:p>
            <a:r>
              <a:rPr lang="en-US" b="1" dirty="0"/>
              <a:t>Disregarding impossible matches, which of these seem “rational” given UMD’s underlying preferences?</a:t>
            </a:r>
          </a:p>
          <a:p>
            <a:endParaRPr lang="en-US" b="1" dirty="0"/>
          </a:p>
          <a:p>
            <a:r>
              <a:rPr lang="en-US" dirty="0"/>
              <a:t>1 seems rational, 2 does not.</a:t>
            </a:r>
          </a:p>
        </p:txBody>
      </p:sp>
      <p:sp>
        <p:nvSpPr>
          <p:cNvPr id="35" name="TextBox 34">
            <a:extLst>
              <a:ext uri="{FF2B5EF4-FFF2-40B4-BE49-F238E27FC236}">
                <a16:creationId xmlns:a16="http://schemas.microsoft.com/office/drawing/2014/main" id="{B88588A5-0F11-4A5F-AC8B-1115F1D2188E}"/>
              </a:ext>
            </a:extLst>
          </p:cNvPr>
          <p:cNvSpPr txBox="1"/>
          <p:nvPr/>
        </p:nvSpPr>
        <p:spPr>
          <a:xfrm>
            <a:off x="457200" y="5106297"/>
            <a:ext cx="4394592" cy="1477328"/>
          </a:xfrm>
          <a:prstGeom prst="rect">
            <a:avLst/>
          </a:prstGeom>
          <a:noFill/>
        </p:spPr>
        <p:txBody>
          <a:bodyPr wrap="square">
            <a:spAutoFit/>
          </a:bodyPr>
          <a:lstStyle/>
          <a:p>
            <a:r>
              <a:rPr lang="en-US" sz="1800" b="1" dirty="0"/>
              <a:t>Which of these matches are impossible?</a:t>
            </a:r>
          </a:p>
          <a:p>
            <a:endParaRPr lang="en-US" sz="1800" b="1" dirty="0"/>
          </a:p>
          <a:p>
            <a:r>
              <a:rPr lang="en-US" i="1" dirty="0"/>
              <a:t>(Alex, PSU)</a:t>
            </a:r>
            <a:r>
              <a:rPr lang="en-US" dirty="0"/>
              <a:t>: how can UMD be matched to Alex, but Alex is matched to PSU?</a:t>
            </a:r>
            <a:endParaRPr lang="en-US" sz="1800" i="1" dirty="0"/>
          </a:p>
        </p:txBody>
      </p:sp>
    </p:spTree>
    <p:extLst>
      <p:ext uri="{BB962C8B-B14F-4D97-AF65-F5344CB8AC3E}">
        <p14:creationId xmlns:p14="http://schemas.microsoft.com/office/powerpoint/2010/main" val="30634356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Underlying Preferences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19</a:t>
            </a:fld>
            <a:endParaRPr lang="en-US"/>
          </a:p>
        </p:txBody>
      </p:sp>
      <p:sp>
        <p:nvSpPr>
          <p:cNvPr id="6" name="Content Placeholder 5">
            <a:extLst>
              <a:ext uri="{FF2B5EF4-FFF2-40B4-BE49-F238E27FC236}">
                <a16:creationId xmlns:a16="http://schemas.microsoft.com/office/drawing/2014/main" id="{9C0475CF-A437-471E-B870-15A6CB4E814B}"/>
              </a:ext>
            </a:extLst>
          </p:cNvPr>
          <p:cNvSpPr>
            <a:spLocks noGrp="1"/>
          </p:cNvSpPr>
          <p:nvPr>
            <p:ph idx="1"/>
          </p:nvPr>
        </p:nvSpPr>
        <p:spPr>
          <a:xfrm>
            <a:off x="457199" y="1752600"/>
            <a:ext cx="4591562" cy="4373563"/>
          </a:xfrm>
        </p:spPr>
        <p:txBody>
          <a:bodyPr>
            <a:normAutofit/>
          </a:bodyPr>
          <a:lstStyle/>
          <a:p>
            <a:r>
              <a:rPr lang="en-US" sz="1400" b="0" i="1" dirty="0"/>
              <a:t>Alex &gt;</a:t>
            </a:r>
            <a:r>
              <a:rPr lang="en-US" sz="1400" b="0" i="1" baseline="-25000" dirty="0"/>
              <a:t>UMD</a:t>
            </a:r>
            <a:r>
              <a:rPr lang="en-US" sz="1400" b="0" i="1" dirty="0"/>
              <a:t> Ryan &gt;</a:t>
            </a:r>
            <a:r>
              <a:rPr lang="en-US" sz="1400" b="0" i="1" baseline="-25000" dirty="0"/>
              <a:t> UMD</a:t>
            </a:r>
            <a:r>
              <a:rPr lang="en-US" sz="1400" b="0" i="1" dirty="0"/>
              <a:t> Taylor</a:t>
            </a:r>
          </a:p>
          <a:p>
            <a:r>
              <a:rPr lang="en-US" sz="1400" b="0" i="1" dirty="0"/>
              <a:t>Penn State &gt;</a:t>
            </a:r>
            <a:r>
              <a:rPr lang="en-US" sz="1400" b="0" i="1" baseline="-25000" dirty="0"/>
              <a:t>UMD</a:t>
            </a:r>
            <a:r>
              <a:rPr lang="en-US" sz="1400" b="0" i="1" dirty="0"/>
              <a:t> Maryland &gt;</a:t>
            </a:r>
            <a:r>
              <a:rPr lang="en-US" sz="1400" b="0" i="1" baseline="-25000" dirty="0"/>
              <a:t> UMD</a:t>
            </a:r>
            <a:r>
              <a:rPr lang="en-US" sz="1400" b="0" i="1" dirty="0"/>
              <a:t> West Virginia</a:t>
            </a:r>
          </a:p>
          <a:p>
            <a:r>
              <a:rPr lang="en-US" sz="1400" b="0" i="1" dirty="0"/>
              <a:t>Matchings:</a:t>
            </a:r>
            <a:r>
              <a:rPr lang="en-US" sz="1400" i="1" dirty="0"/>
              <a:t> </a:t>
            </a:r>
            <a:r>
              <a:rPr lang="en-US" sz="1400" b="0" i="1" dirty="0"/>
              <a:t>(UMD’s match, Alex’s match)</a:t>
            </a:r>
          </a:p>
          <a:p>
            <a:endParaRPr lang="en-US" sz="1400" b="0" i="1" dirty="0"/>
          </a:p>
          <a:p>
            <a:r>
              <a:rPr lang="en-US" sz="1400" b="0" dirty="0"/>
              <a:t>Consider the following </a:t>
            </a:r>
            <a:r>
              <a:rPr lang="en-US" sz="1400" b="0" i="1" dirty="0"/>
              <a:t>partial</a:t>
            </a:r>
            <a:r>
              <a:rPr lang="en-US" sz="1400" b="0" dirty="0"/>
              <a:t> ranks UMD might have over matchings:</a:t>
            </a:r>
          </a:p>
          <a:p>
            <a:pPr marL="342900" indent="-342900">
              <a:buFont typeface="+mj-lt"/>
              <a:buAutoNum type="arabicPeriod"/>
            </a:pPr>
            <a:r>
              <a:rPr lang="en-US" sz="1400" b="0" i="1" dirty="0"/>
              <a:t>(Alex, PSU) &gt;</a:t>
            </a:r>
            <a:r>
              <a:rPr lang="en-US" sz="1400" b="0" i="1" baseline="-25000" dirty="0"/>
              <a:t>UMD</a:t>
            </a:r>
            <a:r>
              <a:rPr lang="en-US" sz="1400" b="0" i="1" dirty="0"/>
              <a:t> (Alex, WVU) &gt;</a:t>
            </a:r>
            <a:r>
              <a:rPr lang="en-US" sz="1400" b="0" i="1" baseline="-25000" dirty="0"/>
              <a:t>UMD</a:t>
            </a:r>
            <a:r>
              <a:rPr lang="en-US" sz="1400" b="0" i="1" dirty="0"/>
              <a:t> (Ryan, UMD)</a:t>
            </a:r>
          </a:p>
          <a:p>
            <a:pPr marL="342900" indent="-342900">
              <a:buFont typeface="+mj-lt"/>
              <a:buAutoNum type="arabicPeriod"/>
            </a:pPr>
            <a:r>
              <a:rPr lang="en-US" sz="1400" b="0" i="1" dirty="0"/>
              <a:t>(Alex, WVU) &gt;</a:t>
            </a:r>
            <a:r>
              <a:rPr lang="en-US" sz="1400" b="0" i="1" baseline="-25000" dirty="0"/>
              <a:t>UMD</a:t>
            </a:r>
            <a:r>
              <a:rPr lang="en-US" sz="1400" b="0" i="1" dirty="0"/>
              <a:t> (Alex, PSU) &gt;</a:t>
            </a:r>
            <a:r>
              <a:rPr lang="en-US" sz="1400" b="0" i="1" baseline="-25000" dirty="0"/>
              <a:t>UMD</a:t>
            </a:r>
            <a:r>
              <a:rPr lang="en-US" sz="1400" b="0" i="1" dirty="0"/>
              <a:t> (Ryan, UMD)</a:t>
            </a:r>
          </a:p>
          <a:p>
            <a:pPr marL="342900" indent="-342900">
              <a:buFont typeface="+mj-lt"/>
              <a:buAutoNum type="arabicPeriod"/>
            </a:pPr>
            <a:r>
              <a:rPr lang="en-US" sz="1400" b="0" i="1" dirty="0"/>
              <a:t>(Alex, UMD) &gt;</a:t>
            </a:r>
            <a:r>
              <a:rPr lang="en-US" sz="1400" b="0" i="1" baseline="-25000" dirty="0"/>
              <a:t>UMD</a:t>
            </a:r>
            <a:r>
              <a:rPr lang="en-US" sz="1400" b="0" i="1" dirty="0"/>
              <a:t> (</a:t>
            </a:r>
            <a:r>
              <a:rPr lang="en-US" sz="1400" i="1" dirty="0"/>
              <a:t>Taylor</a:t>
            </a:r>
            <a:r>
              <a:rPr lang="en-US" sz="1400" b="0" i="1" dirty="0"/>
              <a:t>, PSU) &gt;</a:t>
            </a:r>
            <a:r>
              <a:rPr lang="en-US" sz="1400" b="0" i="1" baseline="-25000" dirty="0"/>
              <a:t>UMD</a:t>
            </a:r>
            <a:r>
              <a:rPr lang="en-US" sz="1400" b="0" i="1" dirty="0"/>
              <a:t> (</a:t>
            </a:r>
            <a:r>
              <a:rPr lang="en-US" sz="1400" i="1" dirty="0"/>
              <a:t>Ryan</a:t>
            </a:r>
            <a:r>
              <a:rPr lang="en-US" sz="1400" b="0" i="1" dirty="0"/>
              <a:t>, PSU)</a:t>
            </a:r>
          </a:p>
          <a:p>
            <a:pPr marL="342900" indent="-342900">
              <a:buFont typeface="+mj-lt"/>
              <a:buAutoNum type="arabicPeriod"/>
            </a:pPr>
            <a:r>
              <a:rPr lang="en-US" sz="1400" b="0" i="1" dirty="0"/>
              <a:t>(Alex, UMD) &gt;</a:t>
            </a:r>
            <a:r>
              <a:rPr lang="en-US" sz="1400" b="0" i="1" baseline="-25000" dirty="0"/>
              <a:t>UMD</a:t>
            </a:r>
            <a:r>
              <a:rPr lang="en-US" sz="1400" b="0" i="1" dirty="0"/>
              <a:t> (</a:t>
            </a:r>
            <a:r>
              <a:rPr lang="en-US" sz="1400" i="1" dirty="0"/>
              <a:t>Ryan</a:t>
            </a:r>
            <a:r>
              <a:rPr lang="en-US" sz="1400" b="0" i="1" dirty="0"/>
              <a:t>, PSU) &gt;</a:t>
            </a:r>
            <a:r>
              <a:rPr lang="en-US" sz="1400" b="0" i="1" baseline="-25000" dirty="0"/>
              <a:t>UMD</a:t>
            </a:r>
            <a:r>
              <a:rPr lang="en-US" sz="1400" b="0" i="1" dirty="0"/>
              <a:t> (</a:t>
            </a:r>
            <a:r>
              <a:rPr lang="en-US" sz="1400" i="1" dirty="0"/>
              <a:t>Taylor</a:t>
            </a:r>
            <a:r>
              <a:rPr lang="en-US" sz="1400" b="0" i="1" dirty="0"/>
              <a:t>, PSU)</a:t>
            </a:r>
          </a:p>
        </p:txBody>
      </p:sp>
      <p:pic>
        <p:nvPicPr>
          <p:cNvPr id="22" name="Picture 21" descr="Logo&#10;&#10;Description automatically generated">
            <a:extLst>
              <a:ext uri="{FF2B5EF4-FFF2-40B4-BE49-F238E27FC236}">
                <a16:creationId xmlns:a16="http://schemas.microsoft.com/office/drawing/2014/main" id="{67C49986-9C49-4F66-960C-14AF951DEF10}"/>
              </a:ext>
            </a:extLst>
          </p:cNvPr>
          <p:cNvPicPr>
            <a:picLocks noChangeAspect="1"/>
          </p:cNvPicPr>
          <p:nvPr/>
        </p:nvPicPr>
        <p:blipFill>
          <a:blip r:embed="rId3"/>
          <a:stretch>
            <a:fillRect/>
          </a:stretch>
        </p:blipFill>
        <p:spPr>
          <a:xfrm>
            <a:off x="6525822" y="1129246"/>
            <a:ext cx="790547" cy="589655"/>
          </a:xfrm>
          <a:prstGeom prst="rect">
            <a:avLst/>
          </a:prstGeom>
        </p:spPr>
      </p:pic>
      <p:pic>
        <p:nvPicPr>
          <p:cNvPr id="23" name="Picture 22" descr="Logo&#10;&#10;Description automatically generated">
            <a:extLst>
              <a:ext uri="{FF2B5EF4-FFF2-40B4-BE49-F238E27FC236}">
                <a16:creationId xmlns:a16="http://schemas.microsoft.com/office/drawing/2014/main" id="{E00CD7F7-57E0-4691-AB2F-7295D7C786A6}"/>
              </a:ext>
            </a:extLst>
          </p:cNvPr>
          <p:cNvPicPr>
            <a:picLocks noChangeAspect="1"/>
          </p:cNvPicPr>
          <p:nvPr/>
        </p:nvPicPr>
        <p:blipFill>
          <a:blip r:embed="rId4"/>
          <a:stretch>
            <a:fillRect/>
          </a:stretch>
        </p:blipFill>
        <p:spPr>
          <a:xfrm>
            <a:off x="6584867" y="194930"/>
            <a:ext cx="672458" cy="589655"/>
          </a:xfrm>
          <a:prstGeom prst="rect">
            <a:avLst/>
          </a:prstGeom>
        </p:spPr>
      </p:pic>
      <p:pic>
        <p:nvPicPr>
          <p:cNvPr id="24" name="Picture 23" descr="Logo&#10;&#10;Description automatically generated">
            <a:extLst>
              <a:ext uri="{FF2B5EF4-FFF2-40B4-BE49-F238E27FC236}">
                <a16:creationId xmlns:a16="http://schemas.microsoft.com/office/drawing/2014/main" id="{D25E3DDB-A9CF-40C1-AAF8-A7CD3547E21B}"/>
              </a:ext>
            </a:extLst>
          </p:cNvPr>
          <p:cNvPicPr>
            <a:picLocks noChangeAspect="1"/>
          </p:cNvPicPr>
          <p:nvPr/>
        </p:nvPicPr>
        <p:blipFill>
          <a:blip r:embed="rId5"/>
          <a:stretch>
            <a:fillRect/>
          </a:stretch>
        </p:blipFill>
        <p:spPr>
          <a:xfrm>
            <a:off x="6607018" y="2063562"/>
            <a:ext cx="628154" cy="647112"/>
          </a:xfrm>
          <a:prstGeom prst="rect">
            <a:avLst/>
          </a:prstGeom>
        </p:spPr>
      </p:pic>
      <p:pic>
        <p:nvPicPr>
          <p:cNvPr id="25" name="Picture 24" descr="Icon&#10;&#10;Description automatically generated">
            <a:extLst>
              <a:ext uri="{FF2B5EF4-FFF2-40B4-BE49-F238E27FC236}">
                <a16:creationId xmlns:a16="http://schemas.microsoft.com/office/drawing/2014/main" id="{2F0F6AA5-EEFA-465D-859D-82393CA6EE3A}"/>
              </a:ext>
            </a:extLst>
          </p:cNvPr>
          <p:cNvPicPr>
            <a:picLocks noChangeAspect="1"/>
          </p:cNvPicPr>
          <p:nvPr/>
        </p:nvPicPr>
        <p:blipFill>
          <a:blip r:embed="rId6"/>
          <a:stretch>
            <a:fillRect/>
          </a:stretch>
        </p:blipFill>
        <p:spPr>
          <a:xfrm>
            <a:off x="4981394" y="152718"/>
            <a:ext cx="1013506" cy="674077"/>
          </a:xfrm>
          <a:prstGeom prst="rect">
            <a:avLst/>
          </a:prstGeom>
        </p:spPr>
      </p:pic>
      <p:pic>
        <p:nvPicPr>
          <p:cNvPr id="26" name="Picture 25" descr="Icon&#10;&#10;Description automatically generated">
            <a:extLst>
              <a:ext uri="{FF2B5EF4-FFF2-40B4-BE49-F238E27FC236}">
                <a16:creationId xmlns:a16="http://schemas.microsoft.com/office/drawing/2014/main" id="{092B7BF9-F9B3-4244-AA71-AFFC4D8EB97B}"/>
              </a:ext>
            </a:extLst>
          </p:cNvPr>
          <p:cNvPicPr>
            <a:picLocks noChangeAspect="1"/>
          </p:cNvPicPr>
          <p:nvPr/>
        </p:nvPicPr>
        <p:blipFill>
          <a:blip r:embed="rId7"/>
          <a:stretch>
            <a:fillRect/>
          </a:stretch>
        </p:blipFill>
        <p:spPr>
          <a:xfrm>
            <a:off x="4981394" y="1087034"/>
            <a:ext cx="1013506" cy="674077"/>
          </a:xfrm>
          <a:prstGeom prst="rect">
            <a:avLst/>
          </a:prstGeom>
        </p:spPr>
      </p:pic>
      <p:pic>
        <p:nvPicPr>
          <p:cNvPr id="27" name="Picture 26" descr="Icon&#10;&#10;Description automatically generated">
            <a:extLst>
              <a:ext uri="{FF2B5EF4-FFF2-40B4-BE49-F238E27FC236}">
                <a16:creationId xmlns:a16="http://schemas.microsoft.com/office/drawing/2014/main" id="{6ED3ABE9-94C7-4F3B-918D-CB104592D5AE}"/>
              </a:ext>
            </a:extLst>
          </p:cNvPr>
          <p:cNvPicPr>
            <a:picLocks noChangeAspect="1"/>
          </p:cNvPicPr>
          <p:nvPr/>
        </p:nvPicPr>
        <p:blipFill>
          <a:blip r:embed="rId8"/>
          <a:stretch>
            <a:fillRect/>
          </a:stretch>
        </p:blipFill>
        <p:spPr>
          <a:xfrm>
            <a:off x="4981394" y="2043244"/>
            <a:ext cx="1034061" cy="687748"/>
          </a:xfrm>
          <a:prstGeom prst="rect">
            <a:avLst/>
          </a:prstGeom>
        </p:spPr>
      </p:pic>
      <p:sp>
        <p:nvSpPr>
          <p:cNvPr id="29" name="TextBox 28">
            <a:extLst>
              <a:ext uri="{FF2B5EF4-FFF2-40B4-BE49-F238E27FC236}">
                <a16:creationId xmlns:a16="http://schemas.microsoft.com/office/drawing/2014/main" id="{CF334CE0-10F1-4C3D-A7AD-8A98DB5C320F}"/>
              </a:ext>
            </a:extLst>
          </p:cNvPr>
          <p:cNvSpPr txBox="1"/>
          <p:nvPr/>
        </p:nvSpPr>
        <p:spPr>
          <a:xfrm>
            <a:off x="5108759" y="727957"/>
            <a:ext cx="758775" cy="369332"/>
          </a:xfrm>
          <a:prstGeom prst="rect">
            <a:avLst/>
          </a:prstGeom>
          <a:noFill/>
        </p:spPr>
        <p:txBody>
          <a:bodyPr wrap="square">
            <a:spAutoFit/>
          </a:bodyPr>
          <a:lstStyle/>
          <a:p>
            <a:pPr algn="ctr"/>
            <a:r>
              <a:rPr lang="en-US" b="0" dirty="0"/>
              <a:t> Alex</a:t>
            </a:r>
            <a:endParaRPr lang="en-US" dirty="0"/>
          </a:p>
        </p:txBody>
      </p:sp>
      <p:sp>
        <p:nvSpPr>
          <p:cNvPr id="31" name="TextBox 30">
            <a:extLst>
              <a:ext uri="{FF2B5EF4-FFF2-40B4-BE49-F238E27FC236}">
                <a16:creationId xmlns:a16="http://schemas.microsoft.com/office/drawing/2014/main" id="{7D941EDA-F6B1-4C8E-B34B-51F7DC24265D}"/>
              </a:ext>
            </a:extLst>
          </p:cNvPr>
          <p:cNvSpPr txBox="1"/>
          <p:nvPr/>
        </p:nvSpPr>
        <p:spPr>
          <a:xfrm>
            <a:off x="5048761" y="1678577"/>
            <a:ext cx="878769" cy="369332"/>
          </a:xfrm>
          <a:prstGeom prst="rect">
            <a:avLst/>
          </a:prstGeom>
          <a:noFill/>
        </p:spPr>
        <p:txBody>
          <a:bodyPr wrap="square">
            <a:spAutoFit/>
          </a:bodyPr>
          <a:lstStyle/>
          <a:p>
            <a:pPr algn="ctr"/>
            <a:r>
              <a:rPr lang="en-US" b="0" dirty="0"/>
              <a:t> Ryan</a:t>
            </a:r>
            <a:endParaRPr lang="en-US" dirty="0"/>
          </a:p>
        </p:txBody>
      </p:sp>
      <p:sp>
        <p:nvSpPr>
          <p:cNvPr id="32" name="TextBox 31">
            <a:extLst>
              <a:ext uri="{FF2B5EF4-FFF2-40B4-BE49-F238E27FC236}">
                <a16:creationId xmlns:a16="http://schemas.microsoft.com/office/drawing/2014/main" id="{46F159C7-0C13-43A3-9D12-CD9F901786AB}"/>
              </a:ext>
            </a:extLst>
          </p:cNvPr>
          <p:cNvSpPr txBox="1"/>
          <p:nvPr/>
        </p:nvSpPr>
        <p:spPr>
          <a:xfrm>
            <a:off x="4851792" y="2667020"/>
            <a:ext cx="1272706" cy="369332"/>
          </a:xfrm>
          <a:prstGeom prst="rect">
            <a:avLst/>
          </a:prstGeom>
          <a:noFill/>
        </p:spPr>
        <p:txBody>
          <a:bodyPr wrap="square">
            <a:spAutoFit/>
          </a:bodyPr>
          <a:lstStyle/>
          <a:p>
            <a:pPr algn="ctr"/>
            <a:r>
              <a:rPr lang="en-US" b="0" dirty="0"/>
              <a:t> Taylor</a:t>
            </a:r>
            <a:endParaRPr lang="en-US" dirty="0"/>
          </a:p>
        </p:txBody>
      </p:sp>
      <p:sp>
        <p:nvSpPr>
          <p:cNvPr id="14" name="TextBox 13">
            <a:extLst>
              <a:ext uri="{FF2B5EF4-FFF2-40B4-BE49-F238E27FC236}">
                <a16:creationId xmlns:a16="http://schemas.microsoft.com/office/drawing/2014/main" id="{73BAD62A-A0C2-4565-AD3B-22A822B00BB3}"/>
              </a:ext>
            </a:extLst>
          </p:cNvPr>
          <p:cNvSpPr txBox="1"/>
          <p:nvPr/>
        </p:nvSpPr>
        <p:spPr>
          <a:xfrm>
            <a:off x="7330837" y="342811"/>
            <a:ext cx="1301390" cy="369332"/>
          </a:xfrm>
          <a:prstGeom prst="rect">
            <a:avLst/>
          </a:prstGeom>
          <a:noFill/>
        </p:spPr>
        <p:txBody>
          <a:bodyPr wrap="square">
            <a:spAutoFit/>
          </a:bodyPr>
          <a:lstStyle/>
          <a:p>
            <a:r>
              <a:rPr lang="en-US" dirty="0"/>
              <a:t>Capacity 1</a:t>
            </a:r>
          </a:p>
        </p:txBody>
      </p:sp>
      <p:sp>
        <p:nvSpPr>
          <p:cNvPr id="15" name="TextBox 14">
            <a:extLst>
              <a:ext uri="{FF2B5EF4-FFF2-40B4-BE49-F238E27FC236}">
                <a16:creationId xmlns:a16="http://schemas.microsoft.com/office/drawing/2014/main" id="{4A11D90A-402A-4A35-8583-1BC0FAC20B0D}"/>
              </a:ext>
            </a:extLst>
          </p:cNvPr>
          <p:cNvSpPr txBox="1"/>
          <p:nvPr/>
        </p:nvSpPr>
        <p:spPr>
          <a:xfrm>
            <a:off x="7330837" y="1269127"/>
            <a:ext cx="1301390" cy="369332"/>
          </a:xfrm>
          <a:prstGeom prst="rect">
            <a:avLst/>
          </a:prstGeom>
          <a:noFill/>
        </p:spPr>
        <p:txBody>
          <a:bodyPr wrap="square">
            <a:spAutoFit/>
          </a:bodyPr>
          <a:lstStyle/>
          <a:p>
            <a:r>
              <a:rPr lang="en-US" dirty="0"/>
              <a:t>Capacity 1</a:t>
            </a:r>
          </a:p>
        </p:txBody>
      </p:sp>
      <p:sp>
        <p:nvSpPr>
          <p:cNvPr id="16" name="TextBox 15">
            <a:extLst>
              <a:ext uri="{FF2B5EF4-FFF2-40B4-BE49-F238E27FC236}">
                <a16:creationId xmlns:a16="http://schemas.microsoft.com/office/drawing/2014/main" id="{A4D77B46-62FD-4570-9653-9634DFA37ADE}"/>
              </a:ext>
            </a:extLst>
          </p:cNvPr>
          <p:cNvSpPr txBox="1"/>
          <p:nvPr/>
        </p:nvSpPr>
        <p:spPr>
          <a:xfrm>
            <a:off x="7330837" y="2202452"/>
            <a:ext cx="1301390" cy="369332"/>
          </a:xfrm>
          <a:prstGeom prst="rect">
            <a:avLst/>
          </a:prstGeom>
          <a:noFill/>
        </p:spPr>
        <p:txBody>
          <a:bodyPr wrap="square">
            <a:spAutoFit/>
          </a:bodyPr>
          <a:lstStyle/>
          <a:p>
            <a:r>
              <a:rPr lang="en-US" dirty="0"/>
              <a:t>Capacity 1</a:t>
            </a:r>
          </a:p>
        </p:txBody>
      </p:sp>
      <p:sp>
        <p:nvSpPr>
          <p:cNvPr id="19" name="TextBox 18">
            <a:extLst>
              <a:ext uri="{FF2B5EF4-FFF2-40B4-BE49-F238E27FC236}">
                <a16:creationId xmlns:a16="http://schemas.microsoft.com/office/drawing/2014/main" id="{E02070A7-8A24-488F-96A2-3922A377FE2B}"/>
              </a:ext>
            </a:extLst>
          </p:cNvPr>
          <p:cNvSpPr txBox="1"/>
          <p:nvPr/>
        </p:nvSpPr>
        <p:spPr>
          <a:xfrm>
            <a:off x="4851792" y="383168"/>
            <a:ext cx="514398" cy="307777"/>
          </a:xfrm>
          <a:prstGeom prst="rect">
            <a:avLst/>
          </a:prstGeom>
          <a:noFill/>
        </p:spPr>
        <p:txBody>
          <a:bodyPr wrap="square">
            <a:spAutoFit/>
          </a:bodyPr>
          <a:lstStyle/>
          <a:p>
            <a:r>
              <a:rPr lang="en-US" sz="1400" b="1" dirty="0">
                <a:solidFill>
                  <a:srgbClr val="FF0000"/>
                </a:solidFill>
              </a:rPr>
              <a:t>MD</a:t>
            </a:r>
          </a:p>
        </p:txBody>
      </p:sp>
      <p:sp>
        <p:nvSpPr>
          <p:cNvPr id="20" name="TextBox 19">
            <a:extLst>
              <a:ext uri="{FF2B5EF4-FFF2-40B4-BE49-F238E27FC236}">
                <a16:creationId xmlns:a16="http://schemas.microsoft.com/office/drawing/2014/main" id="{4F7F6FA3-3355-4AFA-9DB2-53E5268ED68E}"/>
              </a:ext>
            </a:extLst>
          </p:cNvPr>
          <p:cNvSpPr txBox="1"/>
          <p:nvPr/>
        </p:nvSpPr>
        <p:spPr>
          <a:xfrm>
            <a:off x="4851792" y="1229733"/>
            <a:ext cx="514398" cy="307777"/>
          </a:xfrm>
          <a:prstGeom prst="rect">
            <a:avLst/>
          </a:prstGeom>
          <a:noFill/>
        </p:spPr>
        <p:txBody>
          <a:bodyPr wrap="square">
            <a:spAutoFit/>
          </a:bodyPr>
          <a:lstStyle/>
          <a:p>
            <a:r>
              <a:rPr lang="en-US" sz="1400" b="1" dirty="0">
                <a:solidFill>
                  <a:srgbClr val="0400F4"/>
                </a:solidFill>
              </a:rPr>
              <a:t>PA</a:t>
            </a:r>
          </a:p>
        </p:txBody>
      </p:sp>
      <p:sp>
        <p:nvSpPr>
          <p:cNvPr id="21" name="TextBox 20">
            <a:extLst>
              <a:ext uri="{FF2B5EF4-FFF2-40B4-BE49-F238E27FC236}">
                <a16:creationId xmlns:a16="http://schemas.microsoft.com/office/drawing/2014/main" id="{AF33F26F-668D-48FB-837B-437290CEFD0E}"/>
              </a:ext>
            </a:extLst>
          </p:cNvPr>
          <p:cNvSpPr txBox="1"/>
          <p:nvPr/>
        </p:nvSpPr>
        <p:spPr>
          <a:xfrm>
            <a:off x="4851560" y="2233229"/>
            <a:ext cx="514398" cy="307777"/>
          </a:xfrm>
          <a:prstGeom prst="rect">
            <a:avLst/>
          </a:prstGeom>
          <a:noFill/>
        </p:spPr>
        <p:txBody>
          <a:bodyPr wrap="square">
            <a:spAutoFit/>
          </a:bodyPr>
          <a:lstStyle/>
          <a:p>
            <a:r>
              <a:rPr lang="en-US" sz="1400" b="1" dirty="0">
                <a:solidFill>
                  <a:srgbClr val="F49E00"/>
                </a:solidFill>
              </a:rPr>
              <a:t>WV</a:t>
            </a:r>
          </a:p>
        </p:txBody>
      </p:sp>
      <p:sp>
        <p:nvSpPr>
          <p:cNvPr id="34" name="TextBox 33">
            <a:extLst>
              <a:ext uri="{FF2B5EF4-FFF2-40B4-BE49-F238E27FC236}">
                <a16:creationId xmlns:a16="http://schemas.microsoft.com/office/drawing/2014/main" id="{6B816BD1-DB69-4A3A-B2A6-9A52BCB3C83E}"/>
              </a:ext>
            </a:extLst>
          </p:cNvPr>
          <p:cNvSpPr txBox="1"/>
          <p:nvPr/>
        </p:nvSpPr>
        <p:spPr>
          <a:xfrm>
            <a:off x="5108759" y="3481946"/>
            <a:ext cx="3368491" cy="3139321"/>
          </a:xfrm>
          <a:prstGeom prst="rect">
            <a:avLst/>
          </a:prstGeom>
          <a:noFill/>
        </p:spPr>
        <p:txBody>
          <a:bodyPr wrap="square">
            <a:spAutoFit/>
          </a:bodyPr>
          <a:lstStyle/>
          <a:p>
            <a:r>
              <a:rPr lang="en-US" b="1" dirty="0"/>
              <a:t>Disregarding impossible matches, which of these seem “rational” given UMD’s underlying preferences?</a:t>
            </a:r>
          </a:p>
          <a:p>
            <a:endParaRPr lang="en-US" b="1" dirty="0"/>
          </a:p>
          <a:p>
            <a:r>
              <a:rPr lang="en-US" dirty="0"/>
              <a:t>1 seems rational, 2 does not.</a:t>
            </a:r>
          </a:p>
          <a:p>
            <a:endParaRPr lang="en-US" dirty="0"/>
          </a:p>
          <a:p>
            <a:r>
              <a:rPr lang="en-US" dirty="0"/>
              <a:t>4 seems rational, 3 does not.</a:t>
            </a:r>
          </a:p>
          <a:p>
            <a:endParaRPr lang="en-US" dirty="0"/>
          </a:p>
          <a:p>
            <a:r>
              <a:rPr lang="en-US" b="1" dirty="0"/>
              <a:t>How do we capture “rationality”?</a:t>
            </a:r>
          </a:p>
        </p:txBody>
      </p:sp>
      <p:sp>
        <p:nvSpPr>
          <p:cNvPr id="35" name="TextBox 34">
            <a:extLst>
              <a:ext uri="{FF2B5EF4-FFF2-40B4-BE49-F238E27FC236}">
                <a16:creationId xmlns:a16="http://schemas.microsoft.com/office/drawing/2014/main" id="{B88588A5-0F11-4A5F-AC8B-1115F1D2188E}"/>
              </a:ext>
            </a:extLst>
          </p:cNvPr>
          <p:cNvSpPr txBox="1"/>
          <p:nvPr/>
        </p:nvSpPr>
        <p:spPr>
          <a:xfrm>
            <a:off x="457200" y="5106297"/>
            <a:ext cx="4394592" cy="1477328"/>
          </a:xfrm>
          <a:prstGeom prst="rect">
            <a:avLst/>
          </a:prstGeom>
          <a:noFill/>
        </p:spPr>
        <p:txBody>
          <a:bodyPr wrap="square">
            <a:spAutoFit/>
          </a:bodyPr>
          <a:lstStyle/>
          <a:p>
            <a:r>
              <a:rPr lang="en-US" sz="1800" b="1" dirty="0"/>
              <a:t>Which of these matches are impossible?</a:t>
            </a:r>
          </a:p>
          <a:p>
            <a:endParaRPr lang="en-US" sz="1800" b="1" dirty="0"/>
          </a:p>
          <a:p>
            <a:r>
              <a:rPr lang="en-US" i="1" dirty="0"/>
              <a:t>(Alex, PSU)</a:t>
            </a:r>
            <a:r>
              <a:rPr lang="en-US" dirty="0"/>
              <a:t>: how can UMD be matched to Alex, but Alex is matched to PSU?</a:t>
            </a:r>
            <a:endParaRPr lang="en-US" sz="1800" i="1" dirty="0"/>
          </a:p>
        </p:txBody>
      </p:sp>
    </p:spTree>
    <p:extLst>
      <p:ext uri="{BB962C8B-B14F-4D97-AF65-F5344CB8AC3E}">
        <p14:creationId xmlns:p14="http://schemas.microsoft.com/office/powerpoint/2010/main" val="211260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14302"/>
            <a:ext cx="8989454" cy="1029397"/>
          </a:xfrm>
        </p:spPr>
        <p:txBody>
          <a:bodyPr>
            <a:normAutofit/>
          </a:bodyPr>
          <a:lstStyle/>
          <a:p>
            <a:pPr algn="ctr"/>
            <a:r>
              <a:rPr lang="en-US" dirty="0"/>
              <a:t>Quiz Review!</a:t>
            </a:r>
            <a:endParaRPr lang="en-US" i="1" dirty="0">
              <a:solidFill>
                <a:schemeClr val="bg1">
                  <a:lumMod val="50000"/>
                </a:schemeClr>
              </a:solidFill>
            </a:endParaRPr>
          </a:p>
        </p:txBody>
      </p:sp>
      <p:sp>
        <p:nvSpPr>
          <p:cNvPr id="5" name="Slide Number Placeholder 4"/>
          <p:cNvSpPr>
            <a:spLocks noGrp="1"/>
          </p:cNvSpPr>
          <p:nvPr>
            <p:ph type="sldNum" sz="quarter" idx="12"/>
          </p:nvPr>
        </p:nvSpPr>
        <p:spPr/>
        <p:txBody>
          <a:bodyPr/>
          <a:lstStyle/>
          <a:p>
            <a:fld id="{A2EF37A0-74FC-AB4F-AE4C-D9BFC6719E9F}" type="slidenum">
              <a:rPr lang="en-US" smtClean="0"/>
              <a:t>2</a:t>
            </a:fld>
            <a:endParaRPr lang="en-US"/>
          </a:p>
        </p:txBody>
      </p:sp>
    </p:spTree>
    <p:extLst>
      <p:ext uri="{BB962C8B-B14F-4D97-AF65-F5344CB8AC3E}">
        <p14:creationId xmlns:p14="http://schemas.microsoft.com/office/powerpoint/2010/main" val="17969189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7F2B7-DDB2-47A9-AEC6-9676EA15DC38}"/>
              </a:ext>
            </a:extLst>
          </p:cNvPr>
          <p:cNvSpPr>
            <a:spLocks noGrp="1"/>
          </p:cNvSpPr>
          <p:nvPr>
            <p:ph type="title"/>
          </p:nvPr>
        </p:nvSpPr>
        <p:spPr/>
        <p:txBody>
          <a:bodyPr/>
          <a:lstStyle/>
          <a:p>
            <a:r>
              <a:rPr lang="en-US" dirty="0"/>
              <a:t>Consistent Preferences</a:t>
            </a:r>
          </a:p>
        </p:txBody>
      </p:sp>
      <p:sp>
        <p:nvSpPr>
          <p:cNvPr id="3" name="Content Placeholder 2">
            <a:extLst>
              <a:ext uri="{FF2B5EF4-FFF2-40B4-BE49-F238E27FC236}">
                <a16:creationId xmlns:a16="http://schemas.microsoft.com/office/drawing/2014/main" id="{AA95025E-5829-42B1-A42E-D739BC78B409}"/>
              </a:ext>
            </a:extLst>
          </p:cNvPr>
          <p:cNvSpPr>
            <a:spLocks noGrp="1"/>
          </p:cNvSpPr>
          <p:nvPr>
            <p:ph idx="1"/>
          </p:nvPr>
        </p:nvSpPr>
        <p:spPr/>
        <p:txBody>
          <a:bodyPr>
            <a:normAutofit fontScale="92500" lnSpcReduction="10000"/>
          </a:bodyPr>
          <a:lstStyle/>
          <a:p>
            <a:r>
              <a:rPr lang="en-US" sz="1800" b="0" dirty="0"/>
              <a:t>In this model, we call “rational” preferences </a:t>
            </a:r>
            <a:r>
              <a:rPr lang="en-US" sz="1800" i="1" dirty="0"/>
              <a:t>consistent</a:t>
            </a:r>
            <a:r>
              <a:rPr lang="en-US" sz="1800" b="0" dirty="0"/>
              <a:t>. Say </a:t>
            </a:r>
            <a:r>
              <a:rPr lang="en-US" sz="1800" b="0" i="1" dirty="0"/>
              <a:t> &gt;</a:t>
            </a:r>
            <a:r>
              <a:rPr lang="en-US" sz="1800" b="0" i="1" baseline="-25000" dirty="0"/>
              <a:t>u</a:t>
            </a:r>
            <a:r>
              <a:rPr lang="en-US" sz="1800" b="0" i="1" dirty="0"/>
              <a:t> </a:t>
            </a:r>
            <a:r>
              <a:rPr lang="en-US" sz="1800" b="0" dirty="0"/>
              <a:t>is </a:t>
            </a:r>
            <a:r>
              <a:rPr lang="en-US" sz="1800" b="0" i="1" dirty="0"/>
              <a:t>u</a:t>
            </a:r>
            <a:r>
              <a:rPr lang="en-US" sz="1800" b="0" dirty="0"/>
              <a:t>’s preference over complete matchings, </a:t>
            </a:r>
            <a:r>
              <a:rPr lang="en-US" sz="1800" b="0" i="1" dirty="0"/>
              <a:t>&gt;’</a:t>
            </a:r>
            <a:r>
              <a:rPr lang="en-US" sz="1800" b="0" i="1" baseline="-25000" dirty="0"/>
              <a:t>u</a:t>
            </a:r>
            <a:r>
              <a:rPr lang="en-US" sz="1800" b="0" i="1" dirty="0"/>
              <a:t> </a:t>
            </a:r>
            <a:r>
              <a:rPr lang="en-US" sz="1800" b="0" dirty="0"/>
              <a:t>is its preference over students, and </a:t>
            </a:r>
            <a:r>
              <a:rPr lang="en-US" sz="1800" b="0" i="1" dirty="0"/>
              <a:t>&gt;’’</a:t>
            </a:r>
            <a:r>
              <a:rPr lang="en-US" sz="1800" b="0" i="1" baseline="-25000" dirty="0"/>
              <a:t>u</a:t>
            </a:r>
            <a:r>
              <a:rPr lang="en-US" sz="1800" b="0" i="1" dirty="0"/>
              <a:t> </a:t>
            </a:r>
            <a:r>
              <a:rPr lang="en-US" sz="1800" b="0" dirty="0"/>
              <a:t>is its preference over universities.</a:t>
            </a:r>
            <a:endParaRPr lang="en-US" sz="800" b="0" dirty="0"/>
          </a:p>
          <a:p>
            <a:br>
              <a:rPr lang="en-US" sz="1800" b="0" dirty="0"/>
            </a:br>
            <a:r>
              <a:rPr lang="en-US" sz="1800" b="0" dirty="0"/>
              <a:t>Formally:</a:t>
            </a:r>
          </a:p>
          <a:p>
            <a:pPr algn="ctr"/>
            <a:r>
              <a:rPr lang="en-US" sz="1800" b="0" dirty="0"/>
              <a:t>An employer’s preference profile</a:t>
            </a:r>
            <a:r>
              <a:rPr lang="en-US" sz="1800" b="0" i="1" dirty="0"/>
              <a:t> &gt;</a:t>
            </a:r>
            <a:r>
              <a:rPr lang="en-US" sz="1800" b="0" i="1" baseline="-25000" dirty="0"/>
              <a:t>u</a:t>
            </a:r>
            <a:r>
              <a:rPr lang="en-US" sz="1800" b="0" i="1" dirty="0"/>
              <a:t> consistent</a:t>
            </a:r>
            <a:r>
              <a:rPr lang="en-US" sz="1800" b="0" dirty="0"/>
              <a:t> with </a:t>
            </a:r>
            <a:r>
              <a:rPr lang="en-US" sz="1800" b="0" i="1" dirty="0"/>
              <a:t>&gt;’</a:t>
            </a:r>
            <a:r>
              <a:rPr lang="en-US" sz="1800" b="0" i="1" baseline="-25000" dirty="0"/>
              <a:t>u</a:t>
            </a:r>
            <a:r>
              <a:rPr lang="en-US" sz="1800" b="0" dirty="0"/>
              <a:t> (resp. </a:t>
            </a:r>
            <a:r>
              <a:rPr lang="en-US" sz="1800" b="0" i="1" dirty="0"/>
              <a:t>&gt;’’</a:t>
            </a:r>
            <a:r>
              <a:rPr lang="en-US" sz="1800" b="0" i="1" baseline="-25000" dirty="0"/>
              <a:t>u</a:t>
            </a:r>
            <a:r>
              <a:rPr lang="en-US" sz="1800" b="0" i="1" dirty="0"/>
              <a:t>) </a:t>
            </a:r>
            <a:r>
              <a:rPr lang="en-US" sz="1800" b="0" dirty="0"/>
              <a:t>if the ordering of the first element of each tuple preserves </a:t>
            </a:r>
            <a:r>
              <a:rPr lang="en-US" sz="1800" b="0" i="1" dirty="0"/>
              <a:t>&gt;’</a:t>
            </a:r>
            <a:r>
              <a:rPr lang="en-US" sz="1800" b="0" i="1" baseline="-25000" dirty="0"/>
              <a:t>u</a:t>
            </a:r>
            <a:r>
              <a:rPr lang="en-US" sz="1800" b="0" i="1" dirty="0"/>
              <a:t> (resp. &gt;’’</a:t>
            </a:r>
            <a:r>
              <a:rPr lang="en-US" sz="1800" b="0" i="1" baseline="-25000" dirty="0"/>
              <a:t>u</a:t>
            </a:r>
            <a:r>
              <a:rPr lang="en-US" sz="1800" b="0" i="1" dirty="0"/>
              <a:t> ).</a:t>
            </a:r>
          </a:p>
          <a:p>
            <a:endParaRPr lang="en-US" sz="800" b="0" i="1" dirty="0"/>
          </a:p>
          <a:p>
            <a:r>
              <a:rPr lang="en-US" sz="1800" b="0" i="1" dirty="0"/>
              <a:t>Alex &gt;’</a:t>
            </a:r>
            <a:r>
              <a:rPr lang="en-US" sz="1800" b="0" i="1" baseline="-25000" dirty="0"/>
              <a:t>UMD</a:t>
            </a:r>
            <a:r>
              <a:rPr lang="en-US" sz="1800" b="0" i="1" dirty="0"/>
              <a:t> Ryan &gt;’</a:t>
            </a:r>
            <a:r>
              <a:rPr lang="en-US" sz="1800" b="0" i="1" baseline="-25000" dirty="0"/>
              <a:t> UMD</a:t>
            </a:r>
            <a:r>
              <a:rPr lang="en-US" sz="1800" b="0" i="1" dirty="0"/>
              <a:t> Taylor</a:t>
            </a:r>
          </a:p>
          <a:p>
            <a:r>
              <a:rPr lang="en-US" sz="1800" b="0" i="1" dirty="0"/>
              <a:t>Penn State &gt;’’</a:t>
            </a:r>
            <a:r>
              <a:rPr lang="en-US" sz="1800" b="0" i="1" baseline="-25000" dirty="0"/>
              <a:t>UMD</a:t>
            </a:r>
            <a:r>
              <a:rPr lang="en-US" sz="1800" b="0" i="1" dirty="0"/>
              <a:t> Maryland &gt;’’</a:t>
            </a:r>
            <a:r>
              <a:rPr lang="en-US" sz="1800" b="0" i="1" baseline="-25000" dirty="0"/>
              <a:t> UMD</a:t>
            </a:r>
            <a:r>
              <a:rPr lang="en-US" sz="1800" b="0" i="1" dirty="0"/>
              <a:t> West Virginia</a:t>
            </a:r>
          </a:p>
          <a:p>
            <a:endParaRPr lang="en-US" sz="800" b="0" i="1" dirty="0"/>
          </a:p>
          <a:p>
            <a:r>
              <a:rPr lang="en-US" sz="1800" b="0" dirty="0"/>
              <a:t>Then which is consistent with </a:t>
            </a:r>
            <a:r>
              <a:rPr lang="en-US" sz="1800" b="0" i="1" dirty="0"/>
              <a:t>&gt;’</a:t>
            </a:r>
            <a:r>
              <a:rPr lang="en-US" sz="1800" b="0" i="1" baseline="-25000" dirty="0"/>
              <a:t> UMD</a:t>
            </a:r>
            <a:r>
              <a:rPr lang="en-US" sz="1800" b="0" i="1" dirty="0"/>
              <a:t> </a:t>
            </a:r>
            <a:r>
              <a:rPr lang="en-US" sz="1800" b="0" dirty="0"/>
              <a:t>and </a:t>
            </a:r>
            <a:r>
              <a:rPr lang="en-US" sz="1800" b="0" i="1" dirty="0"/>
              <a:t>&gt;’’</a:t>
            </a:r>
            <a:r>
              <a:rPr lang="en-US" sz="1800" b="0" i="1" baseline="-25000" dirty="0"/>
              <a:t> UMD</a:t>
            </a:r>
            <a:r>
              <a:rPr lang="en-US" sz="1800" b="0" i="1" dirty="0"/>
              <a:t> </a:t>
            </a:r>
            <a:r>
              <a:rPr lang="en-US" sz="1800" b="0" dirty="0"/>
              <a:t>?</a:t>
            </a:r>
          </a:p>
          <a:p>
            <a:r>
              <a:rPr lang="en-US" sz="1800" b="0" i="1" dirty="0"/>
              <a:t>(Ryan, PSU) &gt;</a:t>
            </a:r>
            <a:r>
              <a:rPr lang="en-US" sz="1800" b="0" i="1" baseline="-25000" dirty="0"/>
              <a:t>UMD</a:t>
            </a:r>
            <a:r>
              <a:rPr lang="en-US" sz="1800" b="0" i="1" dirty="0"/>
              <a:t> (Taylor, PSU) &gt;</a:t>
            </a:r>
            <a:r>
              <a:rPr lang="en-US" sz="1800" b="0" i="1" baseline="-25000" dirty="0"/>
              <a:t>UMD</a:t>
            </a:r>
            <a:r>
              <a:rPr lang="en-US" sz="1800" b="0" i="1" dirty="0"/>
              <a:t> (Ryan, WVU)</a:t>
            </a:r>
            <a:endParaRPr lang="en-US" sz="1800" b="0" dirty="0"/>
          </a:p>
          <a:p>
            <a:r>
              <a:rPr lang="en-US" sz="1800" b="0" i="1" dirty="0"/>
              <a:t>(Ryan, PSU) &gt;</a:t>
            </a:r>
            <a:r>
              <a:rPr lang="en-US" sz="1800" b="0" i="1" baseline="-25000" dirty="0"/>
              <a:t>UMD</a:t>
            </a:r>
            <a:r>
              <a:rPr lang="en-US" sz="1800" b="0" i="1" dirty="0"/>
              <a:t> (Ryan, WVU) &gt;</a:t>
            </a:r>
            <a:r>
              <a:rPr lang="en-US" sz="1800" b="0" i="1" baseline="-25000" dirty="0"/>
              <a:t>UMD</a:t>
            </a:r>
            <a:r>
              <a:rPr lang="en-US" sz="1800" b="0" i="1" dirty="0"/>
              <a:t> (Taylor, PSU)</a:t>
            </a:r>
          </a:p>
        </p:txBody>
      </p:sp>
      <p:sp>
        <p:nvSpPr>
          <p:cNvPr id="4" name="Slide Number Placeholder 3">
            <a:extLst>
              <a:ext uri="{FF2B5EF4-FFF2-40B4-BE49-F238E27FC236}">
                <a16:creationId xmlns:a16="http://schemas.microsoft.com/office/drawing/2014/main" id="{EB2969EA-E17B-4AB0-A2B4-B1EC14915EA6}"/>
              </a:ext>
            </a:extLst>
          </p:cNvPr>
          <p:cNvSpPr>
            <a:spLocks noGrp="1"/>
          </p:cNvSpPr>
          <p:nvPr>
            <p:ph type="sldNum" sz="quarter" idx="12"/>
          </p:nvPr>
        </p:nvSpPr>
        <p:spPr/>
        <p:txBody>
          <a:bodyPr/>
          <a:lstStyle/>
          <a:p>
            <a:fld id="{A2EF37A0-74FC-AB4F-AE4C-D9BFC6719E9F}" type="slidenum">
              <a:rPr lang="en-US" smtClean="0"/>
              <a:t>20</a:t>
            </a:fld>
            <a:endParaRPr lang="en-US"/>
          </a:p>
        </p:txBody>
      </p:sp>
    </p:spTree>
    <p:extLst>
      <p:ext uri="{BB962C8B-B14F-4D97-AF65-F5344CB8AC3E}">
        <p14:creationId xmlns:p14="http://schemas.microsoft.com/office/powerpoint/2010/main" val="3335400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7F2B7-DDB2-47A9-AEC6-9676EA15DC38}"/>
              </a:ext>
            </a:extLst>
          </p:cNvPr>
          <p:cNvSpPr>
            <a:spLocks noGrp="1"/>
          </p:cNvSpPr>
          <p:nvPr>
            <p:ph type="title"/>
          </p:nvPr>
        </p:nvSpPr>
        <p:spPr/>
        <p:txBody>
          <a:bodyPr/>
          <a:lstStyle/>
          <a:p>
            <a:r>
              <a:rPr lang="en-US" dirty="0"/>
              <a:t>Consistent Preferences</a:t>
            </a:r>
          </a:p>
        </p:txBody>
      </p:sp>
      <p:sp>
        <p:nvSpPr>
          <p:cNvPr id="3" name="Content Placeholder 2">
            <a:extLst>
              <a:ext uri="{FF2B5EF4-FFF2-40B4-BE49-F238E27FC236}">
                <a16:creationId xmlns:a16="http://schemas.microsoft.com/office/drawing/2014/main" id="{AA95025E-5829-42B1-A42E-D739BC78B409}"/>
              </a:ext>
            </a:extLst>
          </p:cNvPr>
          <p:cNvSpPr>
            <a:spLocks noGrp="1"/>
          </p:cNvSpPr>
          <p:nvPr>
            <p:ph idx="1"/>
          </p:nvPr>
        </p:nvSpPr>
        <p:spPr/>
        <p:txBody>
          <a:bodyPr>
            <a:normAutofit fontScale="92500" lnSpcReduction="10000"/>
          </a:bodyPr>
          <a:lstStyle/>
          <a:p>
            <a:r>
              <a:rPr lang="en-US" sz="1800" b="0" dirty="0"/>
              <a:t>In this model, we call “rational” preferences </a:t>
            </a:r>
            <a:r>
              <a:rPr lang="en-US" sz="1800" i="1" dirty="0"/>
              <a:t>consistent</a:t>
            </a:r>
            <a:r>
              <a:rPr lang="en-US" sz="1800" b="0" dirty="0"/>
              <a:t>. Say </a:t>
            </a:r>
            <a:r>
              <a:rPr lang="en-US" sz="1800" b="0" i="1" dirty="0"/>
              <a:t> &gt;</a:t>
            </a:r>
            <a:r>
              <a:rPr lang="en-US" sz="1800" b="0" i="1" baseline="-25000" dirty="0"/>
              <a:t>u</a:t>
            </a:r>
            <a:r>
              <a:rPr lang="en-US" sz="1800" b="0" i="1" dirty="0"/>
              <a:t> </a:t>
            </a:r>
            <a:r>
              <a:rPr lang="en-US" sz="1800" b="0" dirty="0"/>
              <a:t>is </a:t>
            </a:r>
            <a:r>
              <a:rPr lang="en-US" sz="1800" b="0" i="1" dirty="0"/>
              <a:t>u</a:t>
            </a:r>
            <a:r>
              <a:rPr lang="en-US" sz="1800" b="0" dirty="0"/>
              <a:t>’s preference over complete matchings, </a:t>
            </a:r>
            <a:r>
              <a:rPr lang="en-US" sz="1800" b="0" i="1" dirty="0"/>
              <a:t>&gt;’</a:t>
            </a:r>
            <a:r>
              <a:rPr lang="en-US" sz="1800" b="0" i="1" baseline="-25000" dirty="0"/>
              <a:t>u</a:t>
            </a:r>
            <a:r>
              <a:rPr lang="en-US" sz="1800" b="0" i="1" dirty="0"/>
              <a:t> </a:t>
            </a:r>
            <a:r>
              <a:rPr lang="en-US" sz="1800" b="0" dirty="0"/>
              <a:t>is its preference over students, and </a:t>
            </a:r>
            <a:r>
              <a:rPr lang="en-US" sz="1800" b="0" i="1" dirty="0"/>
              <a:t>&gt;’’</a:t>
            </a:r>
            <a:r>
              <a:rPr lang="en-US" sz="1800" b="0" i="1" baseline="-25000" dirty="0"/>
              <a:t>u</a:t>
            </a:r>
            <a:r>
              <a:rPr lang="en-US" sz="1800" b="0" i="1" dirty="0"/>
              <a:t> </a:t>
            </a:r>
            <a:r>
              <a:rPr lang="en-US" sz="1800" b="0" dirty="0"/>
              <a:t>is its preference over universities.</a:t>
            </a:r>
            <a:endParaRPr lang="en-US" sz="800" b="0" dirty="0"/>
          </a:p>
          <a:p>
            <a:br>
              <a:rPr lang="en-US" sz="1800" b="0" dirty="0"/>
            </a:br>
            <a:r>
              <a:rPr lang="en-US" sz="1800" b="0" dirty="0"/>
              <a:t>Formally:</a:t>
            </a:r>
          </a:p>
          <a:p>
            <a:pPr algn="ctr"/>
            <a:r>
              <a:rPr lang="en-US" sz="1800" b="0" dirty="0"/>
              <a:t>An employer’s preference profile</a:t>
            </a:r>
            <a:r>
              <a:rPr lang="en-US" sz="1800" b="0" i="1" dirty="0"/>
              <a:t> &gt;</a:t>
            </a:r>
            <a:r>
              <a:rPr lang="en-US" sz="1800" b="0" i="1" baseline="-25000" dirty="0"/>
              <a:t>u</a:t>
            </a:r>
            <a:r>
              <a:rPr lang="en-US" sz="1800" b="0" i="1" dirty="0"/>
              <a:t> consistent</a:t>
            </a:r>
            <a:r>
              <a:rPr lang="en-US" sz="1800" b="0" dirty="0"/>
              <a:t> with </a:t>
            </a:r>
            <a:r>
              <a:rPr lang="en-US" sz="1800" b="0" i="1" dirty="0"/>
              <a:t>&gt;’</a:t>
            </a:r>
            <a:r>
              <a:rPr lang="en-US" sz="1800" b="0" i="1" baseline="-25000" dirty="0"/>
              <a:t>u</a:t>
            </a:r>
            <a:r>
              <a:rPr lang="en-US" sz="1800" b="0" dirty="0"/>
              <a:t> (resp. </a:t>
            </a:r>
            <a:r>
              <a:rPr lang="en-US" sz="1800" b="0" i="1" dirty="0"/>
              <a:t>&gt;’’</a:t>
            </a:r>
            <a:r>
              <a:rPr lang="en-US" sz="1800" b="0" i="1" baseline="-25000" dirty="0"/>
              <a:t>u</a:t>
            </a:r>
            <a:r>
              <a:rPr lang="en-US" sz="1800" b="0" i="1" dirty="0"/>
              <a:t>) </a:t>
            </a:r>
            <a:r>
              <a:rPr lang="en-US" sz="1800" b="0" dirty="0"/>
              <a:t>if the ordering of the first element of each tuple preserves </a:t>
            </a:r>
            <a:r>
              <a:rPr lang="en-US" sz="1800" b="0" i="1" dirty="0"/>
              <a:t>&gt;’</a:t>
            </a:r>
            <a:r>
              <a:rPr lang="en-US" sz="1800" b="0" i="1" baseline="-25000" dirty="0"/>
              <a:t>u</a:t>
            </a:r>
            <a:r>
              <a:rPr lang="en-US" sz="1800" b="0" i="1" dirty="0"/>
              <a:t> (resp. &gt;’’</a:t>
            </a:r>
            <a:r>
              <a:rPr lang="en-US" sz="1800" b="0" i="1" baseline="-25000" dirty="0"/>
              <a:t>u</a:t>
            </a:r>
            <a:r>
              <a:rPr lang="en-US" sz="1800" b="0" i="1" dirty="0"/>
              <a:t> ).</a:t>
            </a:r>
          </a:p>
          <a:p>
            <a:endParaRPr lang="en-US" sz="800" b="0" i="1" dirty="0"/>
          </a:p>
          <a:p>
            <a:r>
              <a:rPr lang="en-US" sz="1800" b="0" i="1" dirty="0"/>
              <a:t>Alex &gt;’</a:t>
            </a:r>
            <a:r>
              <a:rPr lang="en-US" sz="1800" b="0" i="1" baseline="-25000" dirty="0"/>
              <a:t>UMD</a:t>
            </a:r>
            <a:r>
              <a:rPr lang="en-US" sz="1800" b="0" i="1" dirty="0"/>
              <a:t> Ryan &gt;’</a:t>
            </a:r>
            <a:r>
              <a:rPr lang="en-US" sz="1800" b="0" i="1" baseline="-25000" dirty="0"/>
              <a:t> UMD</a:t>
            </a:r>
            <a:r>
              <a:rPr lang="en-US" sz="1800" b="0" i="1" dirty="0"/>
              <a:t> Taylor</a:t>
            </a:r>
          </a:p>
          <a:p>
            <a:r>
              <a:rPr lang="en-US" sz="1800" b="0" i="1" dirty="0"/>
              <a:t>Penn State &gt;’’</a:t>
            </a:r>
            <a:r>
              <a:rPr lang="en-US" sz="1800" b="0" i="1" baseline="-25000" dirty="0"/>
              <a:t>UMD</a:t>
            </a:r>
            <a:r>
              <a:rPr lang="en-US" sz="1800" b="0" i="1" dirty="0"/>
              <a:t> Maryland &gt;’’</a:t>
            </a:r>
            <a:r>
              <a:rPr lang="en-US" sz="1800" b="0" i="1" baseline="-25000" dirty="0"/>
              <a:t> UMD</a:t>
            </a:r>
            <a:r>
              <a:rPr lang="en-US" sz="1800" b="0" i="1" dirty="0"/>
              <a:t> West Virginia</a:t>
            </a:r>
          </a:p>
          <a:p>
            <a:endParaRPr lang="en-US" sz="800" b="0" i="1" dirty="0"/>
          </a:p>
          <a:p>
            <a:r>
              <a:rPr lang="en-US" sz="1800" b="0" dirty="0"/>
              <a:t>Then which is consistent with </a:t>
            </a:r>
            <a:r>
              <a:rPr lang="en-US" sz="1800" b="0" i="1" dirty="0"/>
              <a:t>&gt;’</a:t>
            </a:r>
            <a:r>
              <a:rPr lang="en-US" sz="1800" b="0" i="1" baseline="-25000" dirty="0"/>
              <a:t> UMD</a:t>
            </a:r>
            <a:r>
              <a:rPr lang="en-US" sz="1800" b="0" i="1" dirty="0"/>
              <a:t> </a:t>
            </a:r>
            <a:r>
              <a:rPr lang="en-US" sz="1800" b="0" dirty="0"/>
              <a:t>and </a:t>
            </a:r>
            <a:r>
              <a:rPr lang="en-US" sz="1800" b="0" i="1" dirty="0"/>
              <a:t>&gt;’’</a:t>
            </a:r>
            <a:r>
              <a:rPr lang="en-US" sz="1800" b="0" i="1" baseline="-25000" dirty="0"/>
              <a:t> UMD</a:t>
            </a:r>
            <a:r>
              <a:rPr lang="en-US" sz="1800" b="0" i="1" dirty="0"/>
              <a:t> </a:t>
            </a:r>
            <a:r>
              <a:rPr lang="en-US" sz="1800" b="0" dirty="0"/>
              <a:t>?</a:t>
            </a:r>
          </a:p>
          <a:p>
            <a:r>
              <a:rPr lang="en-US" sz="1800" b="0" i="1" dirty="0"/>
              <a:t>(Ryan, PSU) &gt;</a:t>
            </a:r>
            <a:r>
              <a:rPr lang="en-US" sz="1800" b="0" i="1" baseline="-25000" dirty="0"/>
              <a:t>UMD</a:t>
            </a:r>
            <a:r>
              <a:rPr lang="en-US" sz="1800" b="0" i="1" dirty="0"/>
              <a:t> (Taylor, PSU) &gt;</a:t>
            </a:r>
            <a:r>
              <a:rPr lang="en-US" sz="1800" b="0" i="1" baseline="-25000" dirty="0"/>
              <a:t>UMD</a:t>
            </a:r>
            <a:r>
              <a:rPr lang="en-US" sz="1800" b="0" i="1" dirty="0"/>
              <a:t> (Ryan, WVU)	 &gt;’’</a:t>
            </a:r>
            <a:r>
              <a:rPr lang="en-US" sz="1800" b="0" i="1" baseline="-25000" dirty="0"/>
              <a:t> UMD</a:t>
            </a:r>
            <a:endParaRPr lang="en-US" sz="1800" b="0" dirty="0"/>
          </a:p>
          <a:p>
            <a:r>
              <a:rPr lang="en-US" sz="1800" b="0" i="1" dirty="0"/>
              <a:t>(Ryan, PSU) &gt;</a:t>
            </a:r>
            <a:r>
              <a:rPr lang="en-US" sz="1800" b="0" i="1" baseline="-25000" dirty="0"/>
              <a:t>UMD</a:t>
            </a:r>
            <a:r>
              <a:rPr lang="en-US" sz="1800" b="0" i="1" dirty="0"/>
              <a:t> (Ryan, WVU) &gt;</a:t>
            </a:r>
            <a:r>
              <a:rPr lang="en-US" sz="1800" b="0" i="1" baseline="-25000" dirty="0"/>
              <a:t>UMD</a:t>
            </a:r>
            <a:r>
              <a:rPr lang="en-US" sz="1800" b="0" i="1" dirty="0"/>
              <a:t> (Taylor, PSU)	 &gt;’</a:t>
            </a:r>
            <a:r>
              <a:rPr lang="en-US" sz="1800" b="0" i="1" baseline="-25000" dirty="0"/>
              <a:t> UMD</a:t>
            </a:r>
            <a:endParaRPr lang="en-US" sz="1800" b="0" i="1" dirty="0"/>
          </a:p>
        </p:txBody>
      </p:sp>
      <p:sp>
        <p:nvSpPr>
          <p:cNvPr id="4" name="Slide Number Placeholder 3">
            <a:extLst>
              <a:ext uri="{FF2B5EF4-FFF2-40B4-BE49-F238E27FC236}">
                <a16:creationId xmlns:a16="http://schemas.microsoft.com/office/drawing/2014/main" id="{EB2969EA-E17B-4AB0-A2B4-B1EC14915EA6}"/>
              </a:ext>
            </a:extLst>
          </p:cNvPr>
          <p:cNvSpPr>
            <a:spLocks noGrp="1"/>
          </p:cNvSpPr>
          <p:nvPr>
            <p:ph type="sldNum" sz="quarter" idx="12"/>
          </p:nvPr>
        </p:nvSpPr>
        <p:spPr/>
        <p:txBody>
          <a:bodyPr/>
          <a:lstStyle/>
          <a:p>
            <a:fld id="{A2EF37A0-74FC-AB4F-AE4C-D9BFC6719E9F}" type="slidenum">
              <a:rPr lang="en-US" smtClean="0"/>
              <a:t>21</a:t>
            </a:fld>
            <a:endParaRPr lang="en-US"/>
          </a:p>
        </p:txBody>
      </p:sp>
      <p:sp>
        <p:nvSpPr>
          <p:cNvPr id="5" name="Speech Bubble: Rectangle 4">
            <a:extLst>
              <a:ext uri="{FF2B5EF4-FFF2-40B4-BE49-F238E27FC236}">
                <a16:creationId xmlns:a16="http://schemas.microsoft.com/office/drawing/2014/main" id="{5A9F04DA-084B-4419-9353-769B54781A25}"/>
              </a:ext>
            </a:extLst>
          </p:cNvPr>
          <p:cNvSpPr/>
          <p:nvPr/>
        </p:nvSpPr>
        <p:spPr>
          <a:xfrm>
            <a:off x="6981825" y="4924425"/>
            <a:ext cx="1171575" cy="857250"/>
          </a:xfrm>
          <a:prstGeom prst="wedgeRectCallout">
            <a:avLst>
              <a:gd name="adj1" fmla="val -76117"/>
              <a:gd name="adj2" fmla="val 4805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t>We call this “affiliate-agnostic”</a:t>
            </a:r>
          </a:p>
        </p:txBody>
      </p:sp>
    </p:spTree>
    <p:extLst>
      <p:ext uri="{BB962C8B-B14F-4D97-AF65-F5344CB8AC3E}">
        <p14:creationId xmlns:p14="http://schemas.microsoft.com/office/powerpoint/2010/main" val="2182457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1D499-37C8-4C77-9A94-CFE2CC238C77}"/>
              </a:ext>
            </a:extLst>
          </p:cNvPr>
          <p:cNvSpPr>
            <a:spLocks noGrp="1"/>
          </p:cNvSpPr>
          <p:nvPr>
            <p:ph type="title"/>
          </p:nvPr>
        </p:nvSpPr>
        <p:spPr/>
        <p:txBody>
          <a:bodyPr/>
          <a:lstStyle/>
          <a:p>
            <a:r>
              <a:rPr lang="en-US" dirty="0"/>
              <a:t>Survey: do real preferences vary?</a:t>
            </a:r>
          </a:p>
        </p:txBody>
      </p:sp>
      <p:pic>
        <p:nvPicPr>
          <p:cNvPr id="6" name="Content Placeholder 5" descr="Table&#10;&#10;Description automatically generated with medium confidence">
            <a:extLst>
              <a:ext uri="{FF2B5EF4-FFF2-40B4-BE49-F238E27FC236}">
                <a16:creationId xmlns:a16="http://schemas.microsoft.com/office/drawing/2014/main" id="{AFF692AB-D5DD-4015-808D-2FFF154AF820}"/>
              </a:ext>
            </a:extLst>
          </p:cNvPr>
          <p:cNvPicPr>
            <a:picLocks noGrp="1" noChangeAspect="1"/>
          </p:cNvPicPr>
          <p:nvPr>
            <p:ph idx="1"/>
          </p:nvPr>
        </p:nvPicPr>
        <p:blipFill>
          <a:blip r:embed="rId3"/>
          <a:stretch>
            <a:fillRect/>
          </a:stretch>
        </p:blipFill>
        <p:spPr>
          <a:xfrm>
            <a:off x="352426" y="1524318"/>
            <a:ext cx="7620000" cy="3039398"/>
          </a:xfrm>
        </p:spPr>
      </p:pic>
      <p:sp>
        <p:nvSpPr>
          <p:cNvPr id="4" name="Slide Number Placeholder 3">
            <a:extLst>
              <a:ext uri="{FF2B5EF4-FFF2-40B4-BE49-F238E27FC236}">
                <a16:creationId xmlns:a16="http://schemas.microsoft.com/office/drawing/2014/main" id="{40FD04AD-EDE7-4778-AA2B-BE3828FE2432}"/>
              </a:ext>
            </a:extLst>
          </p:cNvPr>
          <p:cNvSpPr>
            <a:spLocks noGrp="1"/>
          </p:cNvSpPr>
          <p:nvPr>
            <p:ph type="sldNum" sz="quarter" idx="12"/>
          </p:nvPr>
        </p:nvSpPr>
        <p:spPr/>
        <p:txBody>
          <a:bodyPr/>
          <a:lstStyle/>
          <a:p>
            <a:fld id="{A2EF37A0-74FC-AB4F-AE4C-D9BFC6719E9F}" type="slidenum">
              <a:rPr lang="en-US" smtClean="0"/>
              <a:t>22</a:t>
            </a:fld>
            <a:endParaRPr lang="en-US"/>
          </a:p>
        </p:txBody>
      </p:sp>
      <p:sp>
        <p:nvSpPr>
          <p:cNvPr id="7" name="Content Placeholder 2">
            <a:extLst>
              <a:ext uri="{FF2B5EF4-FFF2-40B4-BE49-F238E27FC236}">
                <a16:creationId xmlns:a16="http://schemas.microsoft.com/office/drawing/2014/main" id="{1E3FBD53-B084-4703-BB5C-14F6868D10B7}"/>
              </a:ext>
            </a:extLst>
          </p:cNvPr>
          <p:cNvSpPr txBox="1">
            <a:spLocks/>
          </p:cNvSpPr>
          <p:nvPr/>
        </p:nvSpPr>
        <p:spPr>
          <a:xfrm>
            <a:off x="457200" y="4563716"/>
            <a:ext cx="7620000" cy="1562447"/>
          </a:xfrm>
          <a:prstGeom prst="rect">
            <a:avLst/>
          </a:prstGeom>
        </p:spPr>
        <p:txBody>
          <a:bodyPr vert="horz" lIns="91440" tIns="45720" rIns="91440" bIns="45720" rtlCol="0">
            <a:normAutofit lnSpcReduction="10000"/>
          </a:bodyPr>
          <a:lst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a:lstStyle>
          <a:p>
            <a:r>
              <a:rPr lang="en-US" sz="1800" b="0" dirty="0"/>
              <a:t>Takeaways:</a:t>
            </a:r>
          </a:p>
          <a:p>
            <a:pPr marL="285750" indent="-285750">
              <a:buFont typeface="Arial" panose="020B0604020202020204" pitchFamily="34" charset="0"/>
              <a:buChar char="•"/>
            </a:pPr>
            <a:r>
              <a:rPr lang="en-US" sz="1800" b="0" dirty="0"/>
              <a:t>1/10 – 1/5 respondents agreed on complete profiles each question</a:t>
            </a:r>
          </a:p>
          <a:p>
            <a:pPr marL="285750" indent="-285750">
              <a:buFont typeface="Arial" panose="020B0604020202020204" pitchFamily="34" charset="0"/>
              <a:buChar char="•"/>
            </a:pPr>
            <a:r>
              <a:rPr lang="en-US" sz="1800" b="0" dirty="0"/>
              <a:t>Agreement is much higher for Top 1 and 2 (anecdotal strategies)</a:t>
            </a:r>
          </a:p>
          <a:p>
            <a:pPr marL="285750" indent="-285750">
              <a:buFont typeface="Arial" panose="020B0604020202020204" pitchFamily="34" charset="0"/>
              <a:buChar char="•"/>
            </a:pPr>
            <a:r>
              <a:rPr lang="en-US" sz="1800" b="0" dirty="0"/>
              <a:t>Agreement is higher when BMU and Ryan are top-tier</a:t>
            </a:r>
          </a:p>
        </p:txBody>
      </p:sp>
      <p:sp>
        <p:nvSpPr>
          <p:cNvPr id="9" name="TextBox 8">
            <a:extLst>
              <a:ext uri="{FF2B5EF4-FFF2-40B4-BE49-F238E27FC236}">
                <a16:creationId xmlns:a16="http://schemas.microsoft.com/office/drawing/2014/main" id="{1CF3FF69-2C25-4B37-AB0D-EE09B3965AE2}"/>
              </a:ext>
            </a:extLst>
          </p:cNvPr>
          <p:cNvSpPr txBox="1"/>
          <p:nvPr/>
        </p:nvSpPr>
        <p:spPr>
          <a:xfrm>
            <a:off x="457200" y="1524318"/>
            <a:ext cx="1152525" cy="1477328"/>
          </a:xfrm>
          <a:prstGeom prst="rect">
            <a:avLst/>
          </a:prstGeom>
          <a:noFill/>
        </p:spPr>
        <p:txBody>
          <a:bodyPr wrap="square">
            <a:spAutoFit/>
          </a:bodyPr>
          <a:lstStyle/>
          <a:p>
            <a:r>
              <a:rPr lang="en-US" sz="1800" b="0" i="1" dirty="0"/>
              <a:t>You are BMU, your affiliate is Ryan.</a:t>
            </a:r>
            <a:r>
              <a:rPr lang="en-US" sz="1800" b="0" dirty="0"/>
              <a:t> </a:t>
            </a:r>
            <a:endParaRPr lang="en-US" dirty="0"/>
          </a:p>
        </p:txBody>
      </p:sp>
      <p:sp>
        <p:nvSpPr>
          <p:cNvPr id="10" name="Arrow: Left 9">
            <a:extLst>
              <a:ext uri="{FF2B5EF4-FFF2-40B4-BE49-F238E27FC236}">
                <a16:creationId xmlns:a16="http://schemas.microsoft.com/office/drawing/2014/main" id="{7EFB9089-61B7-49D5-8FBA-64015819C418}"/>
              </a:ext>
            </a:extLst>
          </p:cNvPr>
          <p:cNvSpPr/>
          <p:nvPr/>
        </p:nvSpPr>
        <p:spPr>
          <a:xfrm>
            <a:off x="2638425" y="1724025"/>
            <a:ext cx="1047750" cy="123825"/>
          </a:xfrm>
          <a:prstGeom prst="leftArrow">
            <a:avLst/>
          </a:prstGeom>
          <a:solidFill>
            <a:srgbClr val="D1282E"/>
          </a:solidFill>
          <a:ln>
            <a:solidFill>
              <a:srgbClr val="D12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Arrow: Left 10">
            <a:extLst>
              <a:ext uri="{FF2B5EF4-FFF2-40B4-BE49-F238E27FC236}">
                <a16:creationId xmlns:a16="http://schemas.microsoft.com/office/drawing/2014/main" id="{52D24D5C-FF6D-4175-96AE-3C93CEBB1CEE}"/>
              </a:ext>
            </a:extLst>
          </p:cNvPr>
          <p:cNvSpPr/>
          <p:nvPr/>
        </p:nvSpPr>
        <p:spPr>
          <a:xfrm rot="10800000">
            <a:off x="5505452" y="1724024"/>
            <a:ext cx="1047750" cy="123825"/>
          </a:xfrm>
          <a:prstGeom prst="leftArrow">
            <a:avLst/>
          </a:prstGeom>
          <a:solidFill>
            <a:srgbClr val="D1282E"/>
          </a:solidFill>
          <a:ln>
            <a:solidFill>
              <a:srgbClr val="D12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FC5AA85-A7E4-404B-AE06-4C87170A2CEB}"/>
              </a:ext>
            </a:extLst>
          </p:cNvPr>
          <p:cNvSpPr txBox="1"/>
          <p:nvPr/>
        </p:nvSpPr>
        <p:spPr>
          <a:xfrm>
            <a:off x="2505076" y="1495514"/>
            <a:ext cx="1857376" cy="276999"/>
          </a:xfrm>
          <a:prstGeom prst="rect">
            <a:avLst/>
          </a:prstGeom>
          <a:noFill/>
        </p:spPr>
        <p:txBody>
          <a:bodyPr wrap="square">
            <a:spAutoFit/>
          </a:bodyPr>
          <a:lstStyle/>
          <a:p>
            <a:r>
              <a:rPr lang="en-US" sz="1200" b="0" i="1" dirty="0"/>
              <a:t>BMU and Ryan top tier</a:t>
            </a:r>
            <a:endParaRPr lang="en-US" sz="1200" dirty="0"/>
          </a:p>
        </p:txBody>
      </p:sp>
      <p:sp>
        <p:nvSpPr>
          <p:cNvPr id="14" name="TextBox 13">
            <a:extLst>
              <a:ext uri="{FF2B5EF4-FFF2-40B4-BE49-F238E27FC236}">
                <a16:creationId xmlns:a16="http://schemas.microsoft.com/office/drawing/2014/main" id="{F7AFE8E4-8277-48A4-BF93-7EC3A5A98CD0}"/>
              </a:ext>
            </a:extLst>
          </p:cNvPr>
          <p:cNvSpPr txBox="1"/>
          <p:nvPr/>
        </p:nvSpPr>
        <p:spPr>
          <a:xfrm>
            <a:off x="4705351" y="1495832"/>
            <a:ext cx="2000249" cy="276999"/>
          </a:xfrm>
          <a:prstGeom prst="rect">
            <a:avLst/>
          </a:prstGeom>
          <a:noFill/>
        </p:spPr>
        <p:txBody>
          <a:bodyPr wrap="square">
            <a:spAutoFit/>
          </a:bodyPr>
          <a:lstStyle/>
          <a:p>
            <a:r>
              <a:rPr lang="en-US" sz="1200" b="0" i="1" dirty="0"/>
              <a:t>BMU and Ryan bottom tier</a:t>
            </a:r>
            <a:endParaRPr lang="en-US" sz="1200" dirty="0"/>
          </a:p>
        </p:txBody>
      </p:sp>
    </p:spTree>
    <p:extLst>
      <p:ext uri="{BB962C8B-B14F-4D97-AF65-F5344CB8AC3E}">
        <p14:creationId xmlns:p14="http://schemas.microsoft.com/office/powerpoint/2010/main" val="3771219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084CD2-B823-423A-822C-1CE6AB9F6374}"/>
              </a:ext>
            </a:extLst>
          </p:cNvPr>
          <p:cNvSpPr>
            <a:spLocks noGrp="1"/>
          </p:cNvSpPr>
          <p:nvPr>
            <p:ph type="title"/>
          </p:nvPr>
        </p:nvSpPr>
        <p:spPr/>
        <p:txBody>
          <a:bodyPr/>
          <a:lstStyle/>
          <a:p>
            <a:r>
              <a:rPr lang="en-US" dirty="0"/>
              <a:t>Are people consistent?</a:t>
            </a:r>
          </a:p>
        </p:txBody>
      </p:sp>
      <p:sp>
        <p:nvSpPr>
          <p:cNvPr id="4" name="Slide Number Placeholder 3">
            <a:extLst>
              <a:ext uri="{FF2B5EF4-FFF2-40B4-BE49-F238E27FC236}">
                <a16:creationId xmlns:a16="http://schemas.microsoft.com/office/drawing/2014/main" id="{D529A72C-7284-46B0-8BF1-DE59B0D42B7E}"/>
              </a:ext>
            </a:extLst>
          </p:cNvPr>
          <p:cNvSpPr>
            <a:spLocks noGrp="1"/>
          </p:cNvSpPr>
          <p:nvPr>
            <p:ph type="sldNum" sz="quarter" idx="12"/>
          </p:nvPr>
        </p:nvSpPr>
        <p:spPr/>
        <p:txBody>
          <a:bodyPr/>
          <a:lstStyle/>
          <a:p>
            <a:fld id="{A2EF37A0-74FC-AB4F-AE4C-D9BFC6719E9F}" type="slidenum">
              <a:rPr lang="en-US" smtClean="0"/>
              <a:t>23</a:t>
            </a:fld>
            <a:endParaRPr lang="en-US"/>
          </a:p>
        </p:txBody>
      </p:sp>
      <p:sp>
        <p:nvSpPr>
          <p:cNvPr id="9" name="Content Placeholder 8">
            <a:extLst>
              <a:ext uri="{FF2B5EF4-FFF2-40B4-BE49-F238E27FC236}">
                <a16:creationId xmlns:a16="http://schemas.microsoft.com/office/drawing/2014/main" id="{63124053-2449-4B9A-BDD3-5699130C2B88}"/>
              </a:ext>
            </a:extLst>
          </p:cNvPr>
          <p:cNvSpPr>
            <a:spLocks noGrp="1"/>
          </p:cNvSpPr>
          <p:nvPr>
            <p:ph idx="1"/>
          </p:nvPr>
        </p:nvSpPr>
        <p:spPr>
          <a:xfrm>
            <a:off x="457200" y="1752601"/>
            <a:ext cx="7620000" cy="2647808"/>
          </a:xfrm>
        </p:spPr>
        <p:txBody>
          <a:bodyPr/>
          <a:lstStyle/>
          <a:p>
            <a:r>
              <a:rPr lang="en-US" b="0" dirty="0"/>
              <a:t>In other words, did people agree with any consistent profile (there are four possible options)?</a:t>
            </a:r>
          </a:p>
          <a:p>
            <a:pPr marL="342900" indent="-342900">
              <a:buFont typeface="Arial" panose="020B0604020202020204" pitchFamily="34" charset="0"/>
              <a:buChar char="•"/>
            </a:pPr>
            <a:r>
              <a:rPr lang="en-US" b="0" dirty="0"/>
              <a:t>This varied from 1/100 to 1/4 respondents</a:t>
            </a:r>
          </a:p>
          <a:p>
            <a:pPr marL="342900" indent="-342900">
              <a:buFont typeface="Arial" panose="020B0604020202020204" pitchFamily="34" charset="0"/>
              <a:buChar char="•"/>
            </a:pPr>
            <a:r>
              <a:rPr lang="en-US" b="0" dirty="0"/>
              <a:t>Generally higher when BMU and Ryan are higher tier</a:t>
            </a:r>
          </a:p>
          <a:p>
            <a:pPr marL="342900" indent="-342900">
              <a:buFont typeface="Arial" panose="020B0604020202020204" pitchFamily="34" charset="0"/>
              <a:buChar char="•"/>
            </a:pPr>
            <a:r>
              <a:rPr lang="en-US" b="0" dirty="0"/>
              <a:t>1</a:t>
            </a:r>
            <a:r>
              <a:rPr lang="en-US" b="0" baseline="30000" dirty="0"/>
              <a:t>st</a:t>
            </a:r>
            <a:r>
              <a:rPr lang="en-US" b="0" dirty="0"/>
              <a:t>, 4</a:t>
            </a:r>
            <a:r>
              <a:rPr lang="en-US" b="0" baseline="30000" dirty="0"/>
              <a:t>th</a:t>
            </a:r>
            <a:r>
              <a:rPr lang="en-US" b="0" dirty="0"/>
              <a:t>, 7</a:t>
            </a:r>
            <a:r>
              <a:rPr lang="en-US" b="0" baseline="30000" dirty="0"/>
              <a:t>th</a:t>
            </a:r>
            <a:r>
              <a:rPr lang="en-US" b="0" dirty="0"/>
              <a:t>: Ryan is top-tier -&gt; consistency is higher</a:t>
            </a:r>
          </a:p>
        </p:txBody>
      </p:sp>
      <p:pic>
        <p:nvPicPr>
          <p:cNvPr id="11" name="Picture 10" descr="Graphical user interface, text, application, email&#10;&#10;Description automatically generated">
            <a:extLst>
              <a:ext uri="{FF2B5EF4-FFF2-40B4-BE49-F238E27FC236}">
                <a16:creationId xmlns:a16="http://schemas.microsoft.com/office/drawing/2014/main" id="{15A49181-0A58-409C-BFE1-F7B1D0CD7083}"/>
              </a:ext>
            </a:extLst>
          </p:cNvPr>
          <p:cNvPicPr>
            <a:picLocks noChangeAspect="1"/>
          </p:cNvPicPr>
          <p:nvPr/>
        </p:nvPicPr>
        <p:blipFill>
          <a:blip r:embed="rId3"/>
          <a:stretch>
            <a:fillRect/>
          </a:stretch>
        </p:blipFill>
        <p:spPr>
          <a:xfrm>
            <a:off x="66088" y="4400409"/>
            <a:ext cx="8402223" cy="2019582"/>
          </a:xfrm>
          <a:prstGeom prst="rect">
            <a:avLst/>
          </a:prstGeom>
        </p:spPr>
      </p:pic>
      <p:sp>
        <p:nvSpPr>
          <p:cNvPr id="12" name="Arrow: Left 11">
            <a:extLst>
              <a:ext uri="{FF2B5EF4-FFF2-40B4-BE49-F238E27FC236}">
                <a16:creationId xmlns:a16="http://schemas.microsoft.com/office/drawing/2014/main" id="{1CD32679-530E-4B65-91B6-1B6324AC2591}"/>
              </a:ext>
            </a:extLst>
          </p:cNvPr>
          <p:cNvSpPr/>
          <p:nvPr/>
        </p:nvSpPr>
        <p:spPr>
          <a:xfrm>
            <a:off x="2560930" y="4351603"/>
            <a:ext cx="1047750" cy="123825"/>
          </a:xfrm>
          <a:prstGeom prst="leftArrow">
            <a:avLst/>
          </a:prstGeom>
          <a:solidFill>
            <a:srgbClr val="D1282E"/>
          </a:solidFill>
          <a:ln>
            <a:solidFill>
              <a:srgbClr val="D12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Left 12">
            <a:extLst>
              <a:ext uri="{FF2B5EF4-FFF2-40B4-BE49-F238E27FC236}">
                <a16:creationId xmlns:a16="http://schemas.microsoft.com/office/drawing/2014/main" id="{BCB78F98-B026-442C-9BC9-C0F561530E53}"/>
              </a:ext>
            </a:extLst>
          </p:cNvPr>
          <p:cNvSpPr/>
          <p:nvPr/>
        </p:nvSpPr>
        <p:spPr>
          <a:xfrm rot="10800000">
            <a:off x="5999457" y="4351602"/>
            <a:ext cx="1047750" cy="123825"/>
          </a:xfrm>
          <a:prstGeom prst="leftArrow">
            <a:avLst/>
          </a:prstGeom>
          <a:solidFill>
            <a:srgbClr val="D1282E"/>
          </a:solidFill>
          <a:ln>
            <a:solidFill>
              <a:srgbClr val="D12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7937ADC0-5663-460A-A428-1ECB59EC9AD4}"/>
              </a:ext>
            </a:extLst>
          </p:cNvPr>
          <p:cNvSpPr txBox="1"/>
          <p:nvPr/>
        </p:nvSpPr>
        <p:spPr>
          <a:xfrm>
            <a:off x="2427581" y="4123092"/>
            <a:ext cx="1857376" cy="276999"/>
          </a:xfrm>
          <a:prstGeom prst="rect">
            <a:avLst/>
          </a:prstGeom>
          <a:noFill/>
        </p:spPr>
        <p:txBody>
          <a:bodyPr wrap="square">
            <a:spAutoFit/>
          </a:bodyPr>
          <a:lstStyle/>
          <a:p>
            <a:r>
              <a:rPr lang="en-US" sz="1200" b="0" i="1" dirty="0"/>
              <a:t>BMU and Ryan top tier</a:t>
            </a:r>
            <a:endParaRPr lang="en-US" sz="1200" dirty="0"/>
          </a:p>
        </p:txBody>
      </p:sp>
      <p:sp>
        <p:nvSpPr>
          <p:cNvPr id="15" name="TextBox 14">
            <a:extLst>
              <a:ext uri="{FF2B5EF4-FFF2-40B4-BE49-F238E27FC236}">
                <a16:creationId xmlns:a16="http://schemas.microsoft.com/office/drawing/2014/main" id="{04435591-E67C-400B-A704-3059E3F5CC95}"/>
              </a:ext>
            </a:extLst>
          </p:cNvPr>
          <p:cNvSpPr txBox="1"/>
          <p:nvPr/>
        </p:nvSpPr>
        <p:spPr>
          <a:xfrm>
            <a:off x="5199356" y="4123410"/>
            <a:ext cx="2000249" cy="276999"/>
          </a:xfrm>
          <a:prstGeom prst="rect">
            <a:avLst/>
          </a:prstGeom>
          <a:noFill/>
        </p:spPr>
        <p:txBody>
          <a:bodyPr wrap="square">
            <a:spAutoFit/>
          </a:bodyPr>
          <a:lstStyle/>
          <a:p>
            <a:r>
              <a:rPr lang="en-US" sz="1200" b="0" i="1" dirty="0"/>
              <a:t>BMU and Ryan bottom tier</a:t>
            </a:r>
            <a:endParaRPr lang="en-US" sz="1200" dirty="0"/>
          </a:p>
        </p:txBody>
      </p:sp>
    </p:spTree>
    <p:extLst>
      <p:ext uri="{BB962C8B-B14F-4D97-AF65-F5344CB8AC3E}">
        <p14:creationId xmlns:p14="http://schemas.microsoft.com/office/powerpoint/2010/main" val="3802205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4878C-9AEC-4411-ACB5-E43601417363}"/>
              </a:ext>
            </a:extLst>
          </p:cNvPr>
          <p:cNvSpPr>
            <a:spLocks noGrp="1"/>
          </p:cNvSpPr>
          <p:nvPr>
            <p:ph type="title"/>
          </p:nvPr>
        </p:nvSpPr>
        <p:spPr/>
        <p:txBody>
          <a:bodyPr/>
          <a:lstStyle/>
          <a:p>
            <a:r>
              <a:rPr lang="en-US" dirty="0"/>
              <a:t>Survey Limitations	</a:t>
            </a:r>
          </a:p>
        </p:txBody>
      </p:sp>
      <p:sp>
        <p:nvSpPr>
          <p:cNvPr id="3" name="Content Placeholder 2">
            <a:extLst>
              <a:ext uri="{FF2B5EF4-FFF2-40B4-BE49-F238E27FC236}">
                <a16:creationId xmlns:a16="http://schemas.microsoft.com/office/drawing/2014/main" id="{1619E2A1-2473-4D4C-BF5B-54E7CD790D75}"/>
              </a:ext>
            </a:extLst>
          </p:cNvPr>
          <p:cNvSpPr>
            <a:spLocks noGrp="1"/>
          </p:cNvSpPr>
          <p:nvPr>
            <p:ph idx="1"/>
          </p:nvPr>
        </p:nvSpPr>
        <p:spPr/>
        <p:txBody>
          <a:bodyPr>
            <a:normAutofit lnSpcReduction="10000"/>
          </a:bodyPr>
          <a:lstStyle/>
          <a:p>
            <a:r>
              <a:rPr lang="en-US" dirty="0"/>
              <a:t>What are some survey limitations (either ones you know where true or suspect are true)?</a:t>
            </a:r>
            <a:endParaRPr lang="en-US" b="0" dirty="0"/>
          </a:p>
          <a:p>
            <a:pPr marL="342900" indent="-342900">
              <a:buFont typeface="Arial" panose="020B0604020202020204" pitchFamily="34" charset="0"/>
              <a:buChar char="•"/>
            </a:pPr>
            <a:r>
              <a:rPr lang="en-US" b="0" dirty="0"/>
              <a:t>Respondents were non-experts in faculty hiring</a:t>
            </a:r>
          </a:p>
          <a:p>
            <a:pPr marL="800100" lvl="1" indent="-342900"/>
            <a:r>
              <a:rPr lang="en-US" dirty="0"/>
              <a:t>Social desirability: you respond in ways you think would be viewed as favorable, if someone were to see your responses</a:t>
            </a:r>
          </a:p>
          <a:p>
            <a:pPr marL="800100" lvl="1" indent="-342900"/>
            <a:r>
              <a:rPr lang="en-US" dirty="0"/>
              <a:t>More noisy</a:t>
            </a:r>
            <a:endParaRPr lang="en-US" b="0" dirty="0"/>
          </a:p>
          <a:p>
            <a:pPr marL="342900" indent="-342900">
              <a:buFont typeface="Arial" panose="020B0604020202020204" pitchFamily="34" charset="0"/>
              <a:buChar char="•"/>
            </a:pPr>
            <a:r>
              <a:rPr lang="en-US" b="0" dirty="0"/>
              <a:t>Only 154 “successful” respondents</a:t>
            </a:r>
          </a:p>
          <a:p>
            <a:pPr marL="342900" indent="-342900">
              <a:buFont typeface="Arial" panose="020B0604020202020204" pitchFamily="34" charset="0"/>
              <a:buChar char="•"/>
            </a:pPr>
            <a:r>
              <a:rPr lang="en-US" b="0" dirty="0"/>
              <a:t>Priming: randomly assign some participants to believe prioritizing affiliate’s matches would be good</a:t>
            </a:r>
          </a:p>
          <a:p>
            <a:pPr marL="800100" lvl="1" indent="-342900"/>
            <a:r>
              <a:rPr lang="en-US" b="0" dirty="0"/>
              <a:t>No effect was found – either priming was done poorly or there is simply no effect in this setting</a:t>
            </a:r>
          </a:p>
        </p:txBody>
      </p:sp>
      <p:sp>
        <p:nvSpPr>
          <p:cNvPr id="4" name="Slide Number Placeholder 3">
            <a:extLst>
              <a:ext uri="{FF2B5EF4-FFF2-40B4-BE49-F238E27FC236}">
                <a16:creationId xmlns:a16="http://schemas.microsoft.com/office/drawing/2014/main" id="{BE7FB94B-918B-4CB9-9EAF-8F644A674CD5}"/>
              </a:ext>
            </a:extLst>
          </p:cNvPr>
          <p:cNvSpPr>
            <a:spLocks noGrp="1"/>
          </p:cNvSpPr>
          <p:nvPr>
            <p:ph type="sldNum" sz="quarter" idx="12"/>
          </p:nvPr>
        </p:nvSpPr>
        <p:spPr/>
        <p:txBody>
          <a:bodyPr/>
          <a:lstStyle/>
          <a:p>
            <a:fld id="{A2EF37A0-74FC-AB4F-AE4C-D9BFC6719E9F}" type="slidenum">
              <a:rPr lang="en-US" smtClean="0"/>
              <a:t>24</a:t>
            </a:fld>
            <a:endParaRPr lang="en-US"/>
          </a:p>
        </p:txBody>
      </p:sp>
    </p:spTree>
    <p:extLst>
      <p:ext uri="{BB962C8B-B14F-4D97-AF65-F5344CB8AC3E}">
        <p14:creationId xmlns:p14="http://schemas.microsoft.com/office/powerpoint/2010/main" val="35215563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7B8C5-7985-4CB1-9F44-AA623FB206DA}"/>
              </a:ext>
            </a:extLst>
          </p:cNvPr>
          <p:cNvSpPr>
            <a:spLocks noGrp="1"/>
          </p:cNvSpPr>
          <p:nvPr>
            <p:ph type="title"/>
          </p:nvPr>
        </p:nvSpPr>
        <p:spPr/>
        <p:txBody>
          <a:bodyPr/>
          <a:lstStyle/>
          <a:p>
            <a:r>
              <a:rPr lang="en-US" dirty="0"/>
              <a:t>Greedy Stability</a:t>
            </a:r>
          </a:p>
        </p:txBody>
      </p:sp>
      <p:sp>
        <p:nvSpPr>
          <p:cNvPr id="3" name="Content Placeholder 2">
            <a:extLst>
              <a:ext uri="{FF2B5EF4-FFF2-40B4-BE49-F238E27FC236}">
                <a16:creationId xmlns:a16="http://schemas.microsoft.com/office/drawing/2014/main" id="{4F763BF1-FEAE-4C99-9F91-6508C2CD3EB7}"/>
              </a:ext>
            </a:extLst>
          </p:cNvPr>
          <p:cNvSpPr>
            <a:spLocks noGrp="1"/>
          </p:cNvSpPr>
          <p:nvPr>
            <p:ph idx="1"/>
          </p:nvPr>
        </p:nvSpPr>
        <p:spPr/>
        <p:txBody>
          <a:bodyPr/>
          <a:lstStyle/>
          <a:p>
            <a:r>
              <a:rPr lang="en-US" b="0" dirty="0"/>
              <a:t>Consider a matching </a:t>
            </a:r>
            <a:r>
              <a:rPr lang="en-US" b="0" i="1" dirty="0"/>
              <a:t>M</a:t>
            </a:r>
            <a:r>
              <a:rPr lang="en-US" b="0" dirty="0"/>
              <a:t>, and say the match of any agent </a:t>
            </a:r>
            <a:r>
              <a:rPr lang="en-US" b="0" i="1" dirty="0"/>
              <a:t>a</a:t>
            </a:r>
            <a:r>
              <a:rPr lang="en-US" b="0" dirty="0"/>
              <a:t> under </a:t>
            </a:r>
            <a:r>
              <a:rPr lang="en-US" b="0" i="1" dirty="0"/>
              <a:t>M</a:t>
            </a:r>
            <a:r>
              <a:rPr lang="en-US" b="0" dirty="0"/>
              <a:t> is </a:t>
            </a:r>
            <a:r>
              <a:rPr lang="en-US" b="0" i="1" dirty="0"/>
              <a:t>M(a).</a:t>
            </a:r>
          </a:p>
          <a:p>
            <a:endParaRPr lang="en-US" b="0" i="1" dirty="0"/>
          </a:p>
          <a:p>
            <a:r>
              <a:rPr lang="en-US" b="0" i="1" dirty="0"/>
              <a:t>(Alex, UMD)</a:t>
            </a:r>
            <a:r>
              <a:rPr lang="en-US" b="0" dirty="0"/>
              <a:t> is a</a:t>
            </a:r>
            <a:r>
              <a:rPr lang="en-US" b="0" i="1" dirty="0"/>
              <a:t> </a:t>
            </a:r>
            <a:r>
              <a:rPr lang="en-US" i="1" dirty="0"/>
              <a:t>greedy blocking pair</a:t>
            </a:r>
            <a:r>
              <a:rPr lang="en-US" b="0" dirty="0"/>
              <a:t> </a:t>
            </a:r>
            <a:r>
              <a:rPr lang="en-US" b="0" dirty="0" err="1"/>
              <a:t>iff</a:t>
            </a:r>
            <a:r>
              <a:rPr lang="en-US" b="0" dirty="0"/>
              <a:t> </a:t>
            </a:r>
            <a:r>
              <a:rPr lang="en-US" b="0" i="1" dirty="0"/>
              <a:t>UMD &gt;</a:t>
            </a:r>
            <a:r>
              <a:rPr lang="en-US" b="0" i="1" baseline="-25000" dirty="0"/>
              <a:t>Alex</a:t>
            </a:r>
            <a:r>
              <a:rPr lang="en-US" b="0" i="1" dirty="0"/>
              <a:t> M(Alex) </a:t>
            </a:r>
            <a:r>
              <a:rPr lang="en-US" b="0" dirty="0"/>
              <a:t>and there exists some other matching </a:t>
            </a:r>
            <a:r>
              <a:rPr lang="en-US" b="0" i="1" dirty="0"/>
              <a:t>M’</a:t>
            </a:r>
            <a:r>
              <a:rPr lang="en-US" b="0" dirty="0"/>
              <a:t> where </a:t>
            </a:r>
            <a:r>
              <a:rPr lang="en-US" b="0" i="1" dirty="0"/>
              <a:t>M’(Alex) = UMD</a:t>
            </a:r>
            <a:r>
              <a:rPr lang="en-US" b="0" dirty="0"/>
              <a:t> and </a:t>
            </a:r>
            <a:r>
              <a:rPr lang="en-US" b="0" i="1" dirty="0"/>
              <a:t>(M’(UMD), M’(</a:t>
            </a:r>
            <a:r>
              <a:rPr lang="en-US" b="0" i="1" dirty="0" err="1"/>
              <a:t>aff</a:t>
            </a:r>
            <a:r>
              <a:rPr lang="en-US" b="0" i="1" dirty="0"/>
              <a:t>(UMD))) &gt;</a:t>
            </a:r>
            <a:r>
              <a:rPr lang="en-US" b="0" i="1" baseline="-25000" dirty="0"/>
              <a:t>UMD</a:t>
            </a:r>
            <a:r>
              <a:rPr lang="en-US" b="0" i="1" dirty="0"/>
              <a:t> (M(UMD), M(</a:t>
            </a:r>
            <a:r>
              <a:rPr lang="en-US" b="0" i="1" dirty="0" err="1"/>
              <a:t>aff</a:t>
            </a:r>
            <a:r>
              <a:rPr lang="en-US" b="0" i="1" dirty="0"/>
              <a:t>(UMD)).</a:t>
            </a:r>
          </a:p>
          <a:p>
            <a:pPr marL="342900" indent="-342900">
              <a:buFont typeface="Arial" panose="020B0604020202020204" pitchFamily="34" charset="0"/>
              <a:buChar char="•"/>
            </a:pPr>
            <a:r>
              <a:rPr lang="en-US" b="0" dirty="0"/>
              <a:t>AKA, </a:t>
            </a:r>
            <a:r>
              <a:rPr lang="en-US" b="0" i="1" dirty="0"/>
              <a:t>(Alex, UMD)</a:t>
            </a:r>
            <a:r>
              <a:rPr lang="en-US" b="0" dirty="0"/>
              <a:t> is a greedy blocking pair exactly when they are not matched and there is another matching that matches them which both prefer</a:t>
            </a:r>
          </a:p>
          <a:p>
            <a:endParaRPr lang="en-US" b="0" dirty="0"/>
          </a:p>
          <a:p>
            <a:r>
              <a:rPr lang="en-US" b="0" dirty="0"/>
              <a:t>A matching is </a:t>
            </a:r>
            <a:r>
              <a:rPr lang="en-US" i="1" dirty="0"/>
              <a:t>greedy stable</a:t>
            </a:r>
            <a:r>
              <a:rPr lang="en-US" b="0" dirty="0"/>
              <a:t> if there are no greedy blocking pairs.</a:t>
            </a:r>
          </a:p>
        </p:txBody>
      </p:sp>
      <p:sp>
        <p:nvSpPr>
          <p:cNvPr id="4" name="Slide Number Placeholder 3">
            <a:extLst>
              <a:ext uri="{FF2B5EF4-FFF2-40B4-BE49-F238E27FC236}">
                <a16:creationId xmlns:a16="http://schemas.microsoft.com/office/drawing/2014/main" id="{73462897-BD1F-4DFE-9F51-A1265FC5ECB7}"/>
              </a:ext>
            </a:extLst>
          </p:cNvPr>
          <p:cNvSpPr>
            <a:spLocks noGrp="1"/>
          </p:cNvSpPr>
          <p:nvPr>
            <p:ph type="sldNum" sz="quarter" idx="12"/>
          </p:nvPr>
        </p:nvSpPr>
        <p:spPr/>
        <p:txBody>
          <a:bodyPr/>
          <a:lstStyle/>
          <a:p>
            <a:fld id="{A2EF37A0-74FC-AB4F-AE4C-D9BFC6719E9F}" type="slidenum">
              <a:rPr lang="en-US" smtClean="0"/>
              <a:t>25</a:t>
            </a:fld>
            <a:endParaRPr lang="en-US"/>
          </a:p>
        </p:txBody>
      </p:sp>
    </p:spTree>
    <p:extLst>
      <p:ext uri="{BB962C8B-B14F-4D97-AF65-F5344CB8AC3E}">
        <p14:creationId xmlns:p14="http://schemas.microsoft.com/office/powerpoint/2010/main" val="4228654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8F1A1-E7CE-435E-B065-34D166352F89}"/>
              </a:ext>
            </a:extLst>
          </p:cNvPr>
          <p:cNvSpPr>
            <a:spLocks noGrp="1"/>
          </p:cNvSpPr>
          <p:nvPr>
            <p:ph type="title"/>
          </p:nvPr>
        </p:nvSpPr>
        <p:spPr/>
        <p:txBody>
          <a:bodyPr/>
          <a:lstStyle/>
          <a:p>
            <a:r>
              <a:rPr lang="en-US" dirty="0"/>
              <a:t>Greedy Stability</a:t>
            </a:r>
          </a:p>
        </p:txBody>
      </p:sp>
      <p:sp>
        <p:nvSpPr>
          <p:cNvPr id="4" name="Slide Number Placeholder 3">
            <a:extLst>
              <a:ext uri="{FF2B5EF4-FFF2-40B4-BE49-F238E27FC236}">
                <a16:creationId xmlns:a16="http://schemas.microsoft.com/office/drawing/2014/main" id="{82B43E2E-AE70-4CAE-BC1E-BF6217AA3559}"/>
              </a:ext>
            </a:extLst>
          </p:cNvPr>
          <p:cNvSpPr>
            <a:spLocks noGrp="1"/>
          </p:cNvSpPr>
          <p:nvPr>
            <p:ph type="sldNum" sz="quarter" idx="12"/>
          </p:nvPr>
        </p:nvSpPr>
        <p:spPr/>
        <p:txBody>
          <a:bodyPr/>
          <a:lstStyle/>
          <a:p>
            <a:fld id="{A2EF37A0-74FC-AB4F-AE4C-D9BFC6719E9F}" type="slidenum">
              <a:rPr lang="en-US" smtClean="0"/>
              <a:t>26</a:t>
            </a:fld>
            <a:endParaRPr lang="en-US"/>
          </a:p>
        </p:txBody>
      </p:sp>
      <p:pic>
        <p:nvPicPr>
          <p:cNvPr id="5" name="Picture 4" descr="Icon&#10;&#10;Description automatically generated">
            <a:extLst>
              <a:ext uri="{FF2B5EF4-FFF2-40B4-BE49-F238E27FC236}">
                <a16:creationId xmlns:a16="http://schemas.microsoft.com/office/drawing/2014/main" id="{2041A401-5EE9-49CB-8943-D95AB7A0FF04}"/>
              </a:ext>
            </a:extLst>
          </p:cNvPr>
          <p:cNvPicPr>
            <a:picLocks noChangeAspect="1"/>
          </p:cNvPicPr>
          <p:nvPr/>
        </p:nvPicPr>
        <p:blipFill>
          <a:blip r:embed="rId2"/>
          <a:stretch>
            <a:fillRect/>
          </a:stretch>
        </p:blipFill>
        <p:spPr>
          <a:xfrm>
            <a:off x="1612082" y="1760137"/>
            <a:ext cx="1013506" cy="674077"/>
          </a:xfrm>
          <a:prstGeom prst="rect">
            <a:avLst/>
          </a:prstGeom>
        </p:spPr>
      </p:pic>
      <p:pic>
        <p:nvPicPr>
          <p:cNvPr id="6" name="Picture 5" descr="Icon&#10;&#10;Description automatically generated">
            <a:extLst>
              <a:ext uri="{FF2B5EF4-FFF2-40B4-BE49-F238E27FC236}">
                <a16:creationId xmlns:a16="http://schemas.microsoft.com/office/drawing/2014/main" id="{97AA4F42-6CB3-4A76-BDA3-108836F27D47}"/>
              </a:ext>
            </a:extLst>
          </p:cNvPr>
          <p:cNvPicPr>
            <a:picLocks noChangeAspect="1"/>
          </p:cNvPicPr>
          <p:nvPr/>
        </p:nvPicPr>
        <p:blipFill>
          <a:blip r:embed="rId2"/>
          <a:stretch>
            <a:fillRect/>
          </a:stretch>
        </p:blipFill>
        <p:spPr>
          <a:xfrm>
            <a:off x="1612082" y="3421284"/>
            <a:ext cx="1013506" cy="674077"/>
          </a:xfrm>
          <a:prstGeom prst="rect">
            <a:avLst/>
          </a:prstGeom>
        </p:spPr>
      </p:pic>
      <p:pic>
        <p:nvPicPr>
          <p:cNvPr id="7" name="Picture 6" descr="Icon&#10;&#10;Description automatically generated">
            <a:extLst>
              <a:ext uri="{FF2B5EF4-FFF2-40B4-BE49-F238E27FC236}">
                <a16:creationId xmlns:a16="http://schemas.microsoft.com/office/drawing/2014/main" id="{50AFB0FE-E22A-4B00-82E3-183DE60F307F}"/>
              </a:ext>
            </a:extLst>
          </p:cNvPr>
          <p:cNvPicPr>
            <a:picLocks noChangeAspect="1"/>
          </p:cNvPicPr>
          <p:nvPr/>
        </p:nvPicPr>
        <p:blipFill>
          <a:blip r:embed="rId3"/>
          <a:stretch>
            <a:fillRect/>
          </a:stretch>
        </p:blipFill>
        <p:spPr>
          <a:xfrm>
            <a:off x="1608900" y="4239567"/>
            <a:ext cx="1013506" cy="674077"/>
          </a:xfrm>
          <a:prstGeom prst="rect">
            <a:avLst/>
          </a:prstGeom>
        </p:spPr>
      </p:pic>
      <p:pic>
        <p:nvPicPr>
          <p:cNvPr id="8" name="Picture 7" descr="Icon&#10;&#10;Description automatically generated">
            <a:extLst>
              <a:ext uri="{FF2B5EF4-FFF2-40B4-BE49-F238E27FC236}">
                <a16:creationId xmlns:a16="http://schemas.microsoft.com/office/drawing/2014/main" id="{A23CB3F6-2ED9-416E-AB50-17A1DB5A9EB9}"/>
              </a:ext>
            </a:extLst>
          </p:cNvPr>
          <p:cNvPicPr>
            <a:picLocks noChangeAspect="1"/>
          </p:cNvPicPr>
          <p:nvPr/>
        </p:nvPicPr>
        <p:blipFill>
          <a:blip r:embed="rId3"/>
          <a:stretch>
            <a:fillRect/>
          </a:stretch>
        </p:blipFill>
        <p:spPr>
          <a:xfrm>
            <a:off x="1612082" y="5057850"/>
            <a:ext cx="1013506" cy="674077"/>
          </a:xfrm>
          <a:prstGeom prst="rect">
            <a:avLst/>
          </a:prstGeom>
        </p:spPr>
      </p:pic>
      <p:pic>
        <p:nvPicPr>
          <p:cNvPr id="9" name="Picture 8" descr="Icon&#10;&#10;Description automatically generated">
            <a:extLst>
              <a:ext uri="{FF2B5EF4-FFF2-40B4-BE49-F238E27FC236}">
                <a16:creationId xmlns:a16="http://schemas.microsoft.com/office/drawing/2014/main" id="{12641881-EFBA-4947-B43D-AC67F9AF5752}"/>
              </a:ext>
            </a:extLst>
          </p:cNvPr>
          <p:cNvPicPr>
            <a:picLocks noChangeAspect="1"/>
          </p:cNvPicPr>
          <p:nvPr/>
        </p:nvPicPr>
        <p:blipFill>
          <a:blip r:embed="rId4"/>
          <a:stretch>
            <a:fillRect/>
          </a:stretch>
        </p:blipFill>
        <p:spPr>
          <a:xfrm>
            <a:off x="1601458" y="5884327"/>
            <a:ext cx="1034061" cy="687748"/>
          </a:xfrm>
          <a:prstGeom prst="rect">
            <a:avLst/>
          </a:prstGeom>
        </p:spPr>
      </p:pic>
      <p:sp>
        <p:nvSpPr>
          <p:cNvPr id="10" name="TextBox 9">
            <a:extLst>
              <a:ext uri="{FF2B5EF4-FFF2-40B4-BE49-F238E27FC236}">
                <a16:creationId xmlns:a16="http://schemas.microsoft.com/office/drawing/2014/main" id="{ABA0A95B-84BA-4C63-9754-B92F9EB33516}"/>
              </a:ext>
            </a:extLst>
          </p:cNvPr>
          <p:cNvSpPr txBox="1"/>
          <p:nvPr/>
        </p:nvSpPr>
        <p:spPr>
          <a:xfrm>
            <a:off x="1501140" y="1945958"/>
            <a:ext cx="510872" cy="307777"/>
          </a:xfrm>
          <a:prstGeom prst="rect">
            <a:avLst/>
          </a:prstGeom>
          <a:noFill/>
        </p:spPr>
        <p:txBody>
          <a:bodyPr wrap="square">
            <a:spAutoFit/>
          </a:bodyPr>
          <a:lstStyle/>
          <a:p>
            <a:r>
              <a:rPr lang="en-US" sz="1400" b="1" dirty="0">
                <a:solidFill>
                  <a:srgbClr val="FF0000"/>
                </a:solidFill>
              </a:rPr>
              <a:t>MD</a:t>
            </a:r>
          </a:p>
        </p:txBody>
      </p:sp>
      <p:grpSp>
        <p:nvGrpSpPr>
          <p:cNvPr id="11" name="Group 10">
            <a:extLst>
              <a:ext uri="{FF2B5EF4-FFF2-40B4-BE49-F238E27FC236}">
                <a16:creationId xmlns:a16="http://schemas.microsoft.com/office/drawing/2014/main" id="{573A4F6C-75DD-47B8-9517-5DD0D1B1B244}"/>
              </a:ext>
            </a:extLst>
          </p:cNvPr>
          <p:cNvGrpSpPr/>
          <p:nvPr/>
        </p:nvGrpSpPr>
        <p:grpSpPr>
          <a:xfrm>
            <a:off x="1501140" y="2594807"/>
            <a:ext cx="1124448" cy="674077"/>
            <a:chOff x="1501140" y="2594807"/>
            <a:chExt cx="1124448" cy="674077"/>
          </a:xfrm>
        </p:grpSpPr>
        <p:pic>
          <p:nvPicPr>
            <p:cNvPr id="12" name="Picture 11" descr="Icon&#10;&#10;Description automatically generated">
              <a:extLst>
                <a:ext uri="{FF2B5EF4-FFF2-40B4-BE49-F238E27FC236}">
                  <a16:creationId xmlns:a16="http://schemas.microsoft.com/office/drawing/2014/main" id="{72BC0BDF-2127-42A2-8D35-4E21EAFA6239}"/>
                </a:ext>
              </a:extLst>
            </p:cNvPr>
            <p:cNvPicPr>
              <a:picLocks noChangeAspect="1"/>
            </p:cNvPicPr>
            <p:nvPr/>
          </p:nvPicPr>
          <p:blipFill>
            <a:blip r:embed="rId2"/>
            <a:stretch>
              <a:fillRect/>
            </a:stretch>
          </p:blipFill>
          <p:spPr>
            <a:xfrm>
              <a:off x="1612082" y="2594807"/>
              <a:ext cx="1013506" cy="674077"/>
            </a:xfrm>
            <a:prstGeom prst="rect">
              <a:avLst/>
            </a:prstGeom>
          </p:spPr>
        </p:pic>
        <p:sp>
          <p:nvSpPr>
            <p:cNvPr id="13" name="TextBox 12">
              <a:extLst>
                <a:ext uri="{FF2B5EF4-FFF2-40B4-BE49-F238E27FC236}">
                  <a16:creationId xmlns:a16="http://schemas.microsoft.com/office/drawing/2014/main" id="{20DD9FE2-15E7-4AA9-816A-CE1F28007E17}"/>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grpSp>
      <p:sp>
        <p:nvSpPr>
          <p:cNvPr id="14" name="TextBox 13">
            <a:extLst>
              <a:ext uri="{FF2B5EF4-FFF2-40B4-BE49-F238E27FC236}">
                <a16:creationId xmlns:a16="http://schemas.microsoft.com/office/drawing/2014/main" id="{1BF4782D-8E4A-420C-A896-7176B1634B54}"/>
              </a:ext>
            </a:extLst>
          </p:cNvPr>
          <p:cNvSpPr txBox="1"/>
          <p:nvPr/>
        </p:nvSpPr>
        <p:spPr>
          <a:xfrm>
            <a:off x="1501140" y="3604433"/>
            <a:ext cx="514398" cy="307777"/>
          </a:xfrm>
          <a:prstGeom prst="rect">
            <a:avLst/>
          </a:prstGeom>
          <a:noFill/>
        </p:spPr>
        <p:txBody>
          <a:bodyPr wrap="square">
            <a:spAutoFit/>
          </a:bodyPr>
          <a:lstStyle/>
          <a:p>
            <a:r>
              <a:rPr lang="en-US" sz="1400" b="1" dirty="0">
                <a:solidFill>
                  <a:srgbClr val="FF0000"/>
                </a:solidFill>
              </a:rPr>
              <a:t>MD</a:t>
            </a:r>
          </a:p>
        </p:txBody>
      </p:sp>
      <p:sp>
        <p:nvSpPr>
          <p:cNvPr id="15" name="TextBox 14">
            <a:extLst>
              <a:ext uri="{FF2B5EF4-FFF2-40B4-BE49-F238E27FC236}">
                <a16:creationId xmlns:a16="http://schemas.microsoft.com/office/drawing/2014/main" id="{16CC803F-DA06-4D67-853F-20214C5B0836}"/>
              </a:ext>
            </a:extLst>
          </p:cNvPr>
          <p:cNvSpPr txBox="1"/>
          <p:nvPr/>
        </p:nvSpPr>
        <p:spPr>
          <a:xfrm>
            <a:off x="1496151" y="4418620"/>
            <a:ext cx="514398" cy="307777"/>
          </a:xfrm>
          <a:prstGeom prst="rect">
            <a:avLst/>
          </a:prstGeom>
          <a:noFill/>
        </p:spPr>
        <p:txBody>
          <a:bodyPr wrap="square">
            <a:spAutoFit/>
          </a:bodyPr>
          <a:lstStyle/>
          <a:p>
            <a:r>
              <a:rPr lang="en-US" sz="1400" b="1" dirty="0">
                <a:solidFill>
                  <a:srgbClr val="0400F4"/>
                </a:solidFill>
              </a:rPr>
              <a:t>PA</a:t>
            </a:r>
          </a:p>
        </p:txBody>
      </p:sp>
      <p:sp>
        <p:nvSpPr>
          <p:cNvPr id="16" name="TextBox 15">
            <a:extLst>
              <a:ext uri="{FF2B5EF4-FFF2-40B4-BE49-F238E27FC236}">
                <a16:creationId xmlns:a16="http://schemas.microsoft.com/office/drawing/2014/main" id="{579C23FB-1316-4858-9254-6A2C490193E8}"/>
              </a:ext>
            </a:extLst>
          </p:cNvPr>
          <p:cNvSpPr txBox="1"/>
          <p:nvPr/>
        </p:nvSpPr>
        <p:spPr>
          <a:xfrm>
            <a:off x="1501140" y="5240999"/>
            <a:ext cx="514398" cy="307777"/>
          </a:xfrm>
          <a:prstGeom prst="rect">
            <a:avLst/>
          </a:prstGeom>
          <a:noFill/>
        </p:spPr>
        <p:txBody>
          <a:bodyPr wrap="square">
            <a:spAutoFit/>
          </a:bodyPr>
          <a:lstStyle/>
          <a:p>
            <a:r>
              <a:rPr lang="en-US" sz="1400" b="1" dirty="0">
                <a:solidFill>
                  <a:srgbClr val="0400F4"/>
                </a:solidFill>
              </a:rPr>
              <a:t>PA</a:t>
            </a:r>
          </a:p>
        </p:txBody>
      </p:sp>
      <p:sp>
        <p:nvSpPr>
          <p:cNvPr id="17" name="TextBox 16">
            <a:extLst>
              <a:ext uri="{FF2B5EF4-FFF2-40B4-BE49-F238E27FC236}">
                <a16:creationId xmlns:a16="http://schemas.microsoft.com/office/drawing/2014/main" id="{2B79890E-8B3A-41C5-98C3-8AC62272939A}"/>
              </a:ext>
            </a:extLst>
          </p:cNvPr>
          <p:cNvSpPr txBox="1"/>
          <p:nvPr/>
        </p:nvSpPr>
        <p:spPr>
          <a:xfrm>
            <a:off x="1501140" y="6074312"/>
            <a:ext cx="514398" cy="307777"/>
          </a:xfrm>
          <a:prstGeom prst="rect">
            <a:avLst/>
          </a:prstGeom>
          <a:noFill/>
        </p:spPr>
        <p:txBody>
          <a:bodyPr wrap="square">
            <a:spAutoFit/>
          </a:bodyPr>
          <a:lstStyle/>
          <a:p>
            <a:r>
              <a:rPr lang="en-US" sz="1400" b="1" dirty="0">
                <a:solidFill>
                  <a:srgbClr val="F49E00"/>
                </a:solidFill>
              </a:rPr>
              <a:t>WV</a:t>
            </a:r>
          </a:p>
        </p:txBody>
      </p:sp>
      <p:pic>
        <p:nvPicPr>
          <p:cNvPr id="18" name="Picture 17" descr="Logo&#10;&#10;Description automatically generated">
            <a:extLst>
              <a:ext uri="{FF2B5EF4-FFF2-40B4-BE49-F238E27FC236}">
                <a16:creationId xmlns:a16="http://schemas.microsoft.com/office/drawing/2014/main" id="{17911A13-9C12-496D-988D-C43A7E467AA0}"/>
              </a:ext>
            </a:extLst>
          </p:cNvPr>
          <p:cNvPicPr>
            <a:picLocks noChangeAspect="1"/>
          </p:cNvPicPr>
          <p:nvPr/>
        </p:nvPicPr>
        <p:blipFill>
          <a:blip r:embed="rId5"/>
          <a:stretch>
            <a:fillRect/>
          </a:stretch>
        </p:blipFill>
        <p:spPr>
          <a:xfrm>
            <a:off x="5217024" y="3487415"/>
            <a:ext cx="1301390" cy="970684"/>
          </a:xfrm>
          <a:prstGeom prst="rect">
            <a:avLst/>
          </a:prstGeom>
        </p:spPr>
      </p:pic>
      <p:pic>
        <p:nvPicPr>
          <p:cNvPr id="19" name="Picture 18" descr="Logo&#10;&#10;Description automatically generated">
            <a:extLst>
              <a:ext uri="{FF2B5EF4-FFF2-40B4-BE49-F238E27FC236}">
                <a16:creationId xmlns:a16="http://schemas.microsoft.com/office/drawing/2014/main" id="{66EB2160-C38E-4998-A6B9-64782118D91F}"/>
              </a:ext>
            </a:extLst>
          </p:cNvPr>
          <p:cNvPicPr>
            <a:picLocks noChangeAspect="1"/>
          </p:cNvPicPr>
          <p:nvPr/>
        </p:nvPicPr>
        <p:blipFill>
          <a:blip r:embed="rId6"/>
          <a:stretch>
            <a:fillRect/>
          </a:stretch>
        </p:blipFill>
        <p:spPr>
          <a:xfrm>
            <a:off x="5244193" y="1912537"/>
            <a:ext cx="1106993" cy="970684"/>
          </a:xfrm>
          <a:prstGeom prst="rect">
            <a:avLst/>
          </a:prstGeom>
        </p:spPr>
      </p:pic>
      <p:pic>
        <p:nvPicPr>
          <p:cNvPr id="20" name="Picture 19" descr="Logo&#10;&#10;Description automatically generated">
            <a:extLst>
              <a:ext uri="{FF2B5EF4-FFF2-40B4-BE49-F238E27FC236}">
                <a16:creationId xmlns:a16="http://schemas.microsoft.com/office/drawing/2014/main" id="{9E8F3494-DCA8-44EF-B67E-058D5464B1E9}"/>
              </a:ext>
            </a:extLst>
          </p:cNvPr>
          <p:cNvPicPr>
            <a:picLocks noChangeAspect="1"/>
          </p:cNvPicPr>
          <p:nvPr/>
        </p:nvPicPr>
        <p:blipFill>
          <a:blip r:embed="rId7"/>
          <a:stretch>
            <a:fillRect/>
          </a:stretch>
        </p:blipFill>
        <p:spPr>
          <a:xfrm>
            <a:off x="5280660" y="5066045"/>
            <a:ext cx="1034061" cy="1065270"/>
          </a:xfrm>
          <a:prstGeom prst="rect">
            <a:avLst/>
          </a:prstGeom>
        </p:spPr>
      </p:pic>
      <p:sp>
        <p:nvSpPr>
          <p:cNvPr id="21" name="TextBox 20">
            <a:extLst>
              <a:ext uri="{FF2B5EF4-FFF2-40B4-BE49-F238E27FC236}">
                <a16:creationId xmlns:a16="http://schemas.microsoft.com/office/drawing/2014/main" id="{E805327B-A5C2-48A3-86C7-8475A52229D9}"/>
              </a:ext>
            </a:extLst>
          </p:cNvPr>
          <p:cNvSpPr txBox="1"/>
          <p:nvPr/>
        </p:nvSpPr>
        <p:spPr>
          <a:xfrm>
            <a:off x="6779895" y="3788091"/>
            <a:ext cx="1301390" cy="369332"/>
          </a:xfrm>
          <a:prstGeom prst="rect">
            <a:avLst/>
          </a:prstGeom>
          <a:noFill/>
        </p:spPr>
        <p:txBody>
          <a:bodyPr wrap="square">
            <a:spAutoFit/>
          </a:bodyPr>
          <a:lstStyle/>
          <a:p>
            <a:r>
              <a:rPr lang="en-US" dirty="0"/>
              <a:t>Capacity 2</a:t>
            </a:r>
          </a:p>
        </p:txBody>
      </p:sp>
      <p:sp>
        <p:nvSpPr>
          <p:cNvPr id="22" name="TextBox 21">
            <a:extLst>
              <a:ext uri="{FF2B5EF4-FFF2-40B4-BE49-F238E27FC236}">
                <a16:creationId xmlns:a16="http://schemas.microsoft.com/office/drawing/2014/main" id="{1CD0B47D-D409-4524-A012-960B226D74E0}"/>
              </a:ext>
            </a:extLst>
          </p:cNvPr>
          <p:cNvSpPr txBox="1"/>
          <p:nvPr/>
        </p:nvSpPr>
        <p:spPr>
          <a:xfrm>
            <a:off x="6779895" y="2369682"/>
            <a:ext cx="1301390" cy="369332"/>
          </a:xfrm>
          <a:prstGeom prst="rect">
            <a:avLst/>
          </a:prstGeom>
          <a:noFill/>
        </p:spPr>
        <p:txBody>
          <a:bodyPr wrap="square">
            <a:spAutoFit/>
          </a:bodyPr>
          <a:lstStyle/>
          <a:p>
            <a:r>
              <a:rPr lang="en-US" dirty="0"/>
              <a:t>Capacity 2</a:t>
            </a:r>
          </a:p>
        </p:txBody>
      </p:sp>
      <p:sp>
        <p:nvSpPr>
          <p:cNvPr id="23" name="TextBox 22">
            <a:extLst>
              <a:ext uri="{FF2B5EF4-FFF2-40B4-BE49-F238E27FC236}">
                <a16:creationId xmlns:a16="http://schemas.microsoft.com/office/drawing/2014/main" id="{F09FC3C6-30AB-4404-86B4-FF95B5F5CFFC}"/>
              </a:ext>
            </a:extLst>
          </p:cNvPr>
          <p:cNvSpPr txBox="1"/>
          <p:nvPr/>
        </p:nvSpPr>
        <p:spPr>
          <a:xfrm>
            <a:off x="6779895" y="5229348"/>
            <a:ext cx="1301390" cy="369332"/>
          </a:xfrm>
          <a:prstGeom prst="rect">
            <a:avLst/>
          </a:prstGeom>
          <a:noFill/>
        </p:spPr>
        <p:txBody>
          <a:bodyPr wrap="square">
            <a:spAutoFit/>
          </a:bodyPr>
          <a:lstStyle/>
          <a:p>
            <a:r>
              <a:rPr lang="en-US" dirty="0"/>
              <a:t>Capacity 2</a:t>
            </a:r>
          </a:p>
        </p:txBody>
      </p:sp>
      <p:cxnSp>
        <p:nvCxnSpPr>
          <p:cNvPr id="24" name="Straight Connector 23">
            <a:extLst>
              <a:ext uri="{FF2B5EF4-FFF2-40B4-BE49-F238E27FC236}">
                <a16:creationId xmlns:a16="http://schemas.microsoft.com/office/drawing/2014/main" id="{F9B627DF-4218-43F5-92B0-17F5E3F0752E}"/>
              </a:ext>
            </a:extLst>
          </p:cNvPr>
          <p:cNvCxnSpPr>
            <a:cxnSpLocks/>
            <a:stCxn id="9" idx="3"/>
            <a:endCxn id="19" idx="1"/>
          </p:cNvCxnSpPr>
          <p:nvPr/>
        </p:nvCxnSpPr>
        <p:spPr>
          <a:xfrm flipV="1">
            <a:off x="2635519" y="2397879"/>
            <a:ext cx="2608674" cy="3830322"/>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C3BAA3F3-F46D-4EC3-AF42-42472F73A952}"/>
              </a:ext>
            </a:extLst>
          </p:cNvPr>
          <p:cNvCxnSpPr>
            <a:cxnSpLocks/>
            <a:stCxn id="5" idx="3"/>
            <a:endCxn id="20" idx="1"/>
          </p:cNvCxnSpPr>
          <p:nvPr/>
        </p:nvCxnSpPr>
        <p:spPr>
          <a:xfrm>
            <a:off x="2625588" y="2097176"/>
            <a:ext cx="2655072" cy="3501504"/>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130C672-B157-4E94-87A1-35E914481E9A}"/>
              </a:ext>
            </a:extLst>
          </p:cNvPr>
          <p:cNvCxnSpPr>
            <a:cxnSpLocks/>
            <a:stCxn id="12" idx="3"/>
            <a:endCxn id="19" idx="1"/>
          </p:cNvCxnSpPr>
          <p:nvPr/>
        </p:nvCxnSpPr>
        <p:spPr>
          <a:xfrm flipV="1">
            <a:off x="2625588" y="2397879"/>
            <a:ext cx="2618605" cy="533967"/>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6BACBCDE-133A-45D2-9E79-8CA2BD7C4784}"/>
              </a:ext>
            </a:extLst>
          </p:cNvPr>
          <p:cNvCxnSpPr>
            <a:cxnSpLocks/>
            <a:stCxn id="6" idx="3"/>
            <a:endCxn id="20" idx="1"/>
          </p:cNvCxnSpPr>
          <p:nvPr/>
        </p:nvCxnSpPr>
        <p:spPr>
          <a:xfrm>
            <a:off x="2625588" y="3758323"/>
            <a:ext cx="2655072" cy="1840357"/>
          </a:xfrm>
          <a:prstGeom prst="line">
            <a:avLst/>
          </a:prstGeom>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2DBBC8B6-27BF-45A5-8A4A-C17138129837}"/>
              </a:ext>
            </a:extLst>
          </p:cNvPr>
          <p:cNvCxnSpPr>
            <a:cxnSpLocks/>
            <a:stCxn id="7" idx="3"/>
            <a:endCxn id="18" idx="1"/>
          </p:cNvCxnSpPr>
          <p:nvPr/>
        </p:nvCxnSpPr>
        <p:spPr>
          <a:xfrm flipV="1">
            <a:off x="2622406" y="3972757"/>
            <a:ext cx="2594618" cy="603849"/>
          </a:xfrm>
          <a:prstGeom prst="line">
            <a:avLst/>
          </a:prstGeom>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FEE232AC-6A11-4CF8-A721-DA528B2FE101}"/>
              </a:ext>
            </a:extLst>
          </p:cNvPr>
          <p:cNvCxnSpPr>
            <a:cxnSpLocks/>
            <a:stCxn id="8" idx="3"/>
            <a:endCxn id="18" idx="1"/>
          </p:cNvCxnSpPr>
          <p:nvPr/>
        </p:nvCxnSpPr>
        <p:spPr>
          <a:xfrm flipV="1">
            <a:off x="2625588" y="3972757"/>
            <a:ext cx="2591436" cy="1422132"/>
          </a:xfrm>
          <a:prstGeom prst="line">
            <a:avLst/>
          </a:prstGeom>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5D8FA7DB-EA70-41CE-8DAE-263A1A3B9D59}"/>
              </a:ext>
            </a:extLst>
          </p:cNvPr>
          <p:cNvCxnSpPr>
            <a:cxnSpLocks/>
            <a:stCxn id="12" idx="3"/>
            <a:endCxn id="18" idx="1"/>
          </p:cNvCxnSpPr>
          <p:nvPr/>
        </p:nvCxnSpPr>
        <p:spPr>
          <a:xfrm>
            <a:off x="2625588" y="2931846"/>
            <a:ext cx="2591436" cy="1040911"/>
          </a:xfrm>
          <a:prstGeom prst="line">
            <a:avLst/>
          </a:prstGeom>
          <a:ln w="57150">
            <a:prstDash val="dash"/>
          </a:ln>
        </p:spPr>
        <p:style>
          <a:lnRef idx="1">
            <a:schemeClr val="dk1"/>
          </a:lnRef>
          <a:fillRef idx="0">
            <a:schemeClr val="dk1"/>
          </a:fillRef>
          <a:effectRef idx="0">
            <a:schemeClr val="dk1"/>
          </a:effectRef>
          <a:fontRef idx="minor">
            <a:schemeClr val="tx1"/>
          </a:fontRef>
        </p:style>
      </p:cxnSp>
      <p:sp>
        <p:nvSpPr>
          <p:cNvPr id="44" name="Speech Bubble: Rectangle 43">
            <a:extLst>
              <a:ext uri="{FF2B5EF4-FFF2-40B4-BE49-F238E27FC236}">
                <a16:creationId xmlns:a16="http://schemas.microsoft.com/office/drawing/2014/main" id="{B1F3835A-8614-4080-8336-61F77F395560}"/>
              </a:ext>
            </a:extLst>
          </p:cNvPr>
          <p:cNvSpPr/>
          <p:nvPr/>
        </p:nvSpPr>
        <p:spPr>
          <a:xfrm>
            <a:off x="2787856" y="2074827"/>
            <a:ext cx="2045426" cy="694936"/>
          </a:xfrm>
          <a:prstGeom prst="wedgeRectCallout">
            <a:avLst>
              <a:gd name="adj1" fmla="val -32475"/>
              <a:gd name="adj2" fmla="val 87171"/>
            </a:avLst>
          </a:prstGeom>
          <a:noFill/>
          <a:ln>
            <a:solidFill>
              <a:srgbClr val="D12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rgbClr val="D1282E"/>
                </a:solidFill>
              </a:rPr>
              <a:t>Is this a greedy blocking pair?</a:t>
            </a:r>
          </a:p>
        </p:txBody>
      </p:sp>
      <p:sp>
        <p:nvSpPr>
          <p:cNvPr id="46" name="TextBox 45">
            <a:extLst>
              <a:ext uri="{FF2B5EF4-FFF2-40B4-BE49-F238E27FC236}">
                <a16:creationId xmlns:a16="http://schemas.microsoft.com/office/drawing/2014/main" id="{6A2F2173-B7A5-47C6-B12C-101D719D18EA}"/>
              </a:ext>
            </a:extLst>
          </p:cNvPr>
          <p:cNvSpPr txBox="1"/>
          <p:nvPr/>
        </p:nvSpPr>
        <p:spPr>
          <a:xfrm>
            <a:off x="3308000" y="6284157"/>
            <a:ext cx="1972660" cy="369332"/>
          </a:xfrm>
          <a:prstGeom prst="rect">
            <a:avLst/>
          </a:prstGeom>
          <a:noFill/>
        </p:spPr>
        <p:txBody>
          <a:bodyPr wrap="square">
            <a:spAutoFit/>
          </a:bodyPr>
          <a:lstStyle/>
          <a:p>
            <a:r>
              <a:rPr lang="en-US" dirty="0"/>
              <a:t>Matching </a:t>
            </a:r>
            <a:r>
              <a:rPr lang="en-US" i="1" dirty="0"/>
              <a:t>M</a:t>
            </a:r>
            <a:endParaRPr lang="en-US" dirty="0"/>
          </a:p>
        </p:txBody>
      </p:sp>
    </p:spTree>
    <p:extLst>
      <p:ext uri="{BB962C8B-B14F-4D97-AF65-F5344CB8AC3E}">
        <p14:creationId xmlns:p14="http://schemas.microsoft.com/office/powerpoint/2010/main" val="4155210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B8F1A1-E7CE-435E-B065-34D166352F89}"/>
              </a:ext>
            </a:extLst>
          </p:cNvPr>
          <p:cNvSpPr>
            <a:spLocks noGrp="1"/>
          </p:cNvSpPr>
          <p:nvPr>
            <p:ph type="title"/>
          </p:nvPr>
        </p:nvSpPr>
        <p:spPr/>
        <p:txBody>
          <a:bodyPr/>
          <a:lstStyle/>
          <a:p>
            <a:r>
              <a:rPr lang="en-US" dirty="0"/>
              <a:t>Greedy Stability</a:t>
            </a:r>
          </a:p>
        </p:txBody>
      </p:sp>
      <p:sp>
        <p:nvSpPr>
          <p:cNvPr id="4" name="Slide Number Placeholder 3">
            <a:extLst>
              <a:ext uri="{FF2B5EF4-FFF2-40B4-BE49-F238E27FC236}">
                <a16:creationId xmlns:a16="http://schemas.microsoft.com/office/drawing/2014/main" id="{82B43E2E-AE70-4CAE-BC1E-BF6217AA3559}"/>
              </a:ext>
            </a:extLst>
          </p:cNvPr>
          <p:cNvSpPr>
            <a:spLocks noGrp="1"/>
          </p:cNvSpPr>
          <p:nvPr>
            <p:ph type="sldNum" sz="quarter" idx="12"/>
          </p:nvPr>
        </p:nvSpPr>
        <p:spPr/>
        <p:txBody>
          <a:bodyPr/>
          <a:lstStyle/>
          <a:p>
            <a:fld id="{A2EF37A0-74FC-AB4F-AE4C-D9BFC6719E9F}" type="slidenum">
              <a:rPr lang="en-US" smtClean="0"/>
              <a:t>27</a:t>
            </a:fld>
            <a:endParaRPr lang="en-US"/>
          </a:p>
        </p:txBody>
      </p:sp>
      <p:pic>
        <p:nvPicPr>
          <p:cNvPr id="5" name="Picture 4" descr="Icon&#10;&#10;Description automatically generated">
            <a:extLst>
              <a:ext uri="{FF2B5EF4-FFF2-40B4-BE49-F238E27FC236}">
                <a16:creationId xmlns:a16="http://schemas.microsoft.com/office/drawing/2014/main" id="{2041A401-5EE9-49CB-8943-D95AB7A0FF04}"/>
              </a:ext>
            </a:extLst>
          </p:cNvPr>
          <p:cNvPicPr>
            <a:picLocks noChangeAspect="1"/>
          </p:cNvPicPr>
          <p:nvPr/>
        </p:nvPicPr>
        <p:blipFill>
          <a:blip r:embed="rId3"/>
          <a:stretch>
            <a:fillRect/>
          </a:stretch>
        </p:blipFill>
        <p:spPr>
          <a:xfrm>
            <a:off x="573131" y="1796472"/>
            <a:ext cx="1013506" cy="674077"/>
          </a:xfrm>
          <a:prstGeom prst="rect">
            <a:avLst/>
          </a:prstGeom>
        </p:spPr>
      </p:pic>
      <p:pic>
        <p:nvPicPr>
          <p:cNvPr id="6" name="Picture 5" descr="Icon&#10;&#10;Description automatically generated">
            <a:extLst>
              <a:ext uri="{FF2B5EF4-FFF2-40B4-BE49-F238E27FC236}">
                <a16:creationId xmlns:a16="http://schemas.microsoft.com/office/drawing/2014/main" id="{97AA4F42-6CB3-4A76-BDA3-108836F27D47}"/>
              </a:ext>
            </a:extLst>
          </p:cNvPr>
          <p:cNvPicPr>
            <a:picLocks noChangeAspect="1"/>
          </p:cNvPicPr>
          <p:nvPr/>
        </p:nvPicPr>
        <p:blipFill>
          <a:blip r:embed="rId3"/>
          <a:stretch>
            <a:fillRect/>
          </a:stretch>
        </p:blipFill>
        <p:spPr>
          <a:xfrm>
            <a:off x="573131" y="3457619"/>
            <a:ext cx="1013506" cy="674077"/>
          </a:xfrm>
          <a:prstGeom prst="rect">
            <a:avLst/>
          </a:prstGeom>
        </p:spPr>
      </p:pic>
      <p:pic>
        <p:nvPicPr>
          <p:cNvPr id="7" name="Picture 6" descr="Icon&#10;&#10;Description automatically generated">
            <a:extLst>
              <a:ext uri="{FF2B5EF4-FFF2-40B4-BE49-F238E27FC236}">
                <a16:creationId xmlns:a16="http://schemas.microsoft.com/office/drawing/2014/main" id="{50AFB0FE-E22A-4B00-82E3-183DE60F307F}"/>
              </a:ext>
            </a:extLst>
          </p:cNvPr>
          <p:cNvPicPr>
            <a:picLocks noChangeAspect="1"/>
          </p:cNvPicPr>
          <p:nvPr/>
        </p:nvPicPr>
        <p:blipFill>
          <a:blip r:embed="rId4"/>
          <a:stretch>
            <a:fillRect/>
          </a:stretch>
        </p:blipFill>
        <p:spPr>
          <a:xfrm>
            <a:off x="569949" y="4275902"/>
            <a:ext cx="1013506" cy="674077"/>
          </a:xfrm>
          <a:prstGeom prst="rect">
            <a:avLst/>
          </a:prstGeom>
        </p:spPr>
      </p:pic>
      <p:pic>
        <p:nvPicPr>
          <p:cNvPr id="8" name="Picture 7" descr="Icon&#10;&#10;Description automatically generated">
            <a:extLst>
              <a:ext uri="{FF2B5EF4-FFF2-40B4-BE49-F238E27FC236}">
                <a16:creationId xmlns:a16="http://schemas.microsoft.com/office/drawing/2014/main" id="{A23CB3F6-2ED9-416E-AB50-17A1DB5A9EB9}"/>
              </a:ext>
            </a:extLst>
          </p:cNvPr>
          <p:cNvPicPr>
            <a:picLocks noChangeAspect="1"/>
          </p:cNvPicPr>
          <p:nvPr/>
        </p:nvPicPr>
        <p:blipFill>
          <a:blip r:embed="rId4"/>
          <a:stretch>
            <a:fillRect/>
          </a:stretch>
        </p:blipFill>
        <p:spPr>
          <a:xfrm>
            <a:off x="573131" y="5094185"/>
            <a:ext cx="1013506" cy="674077"/>
          </a:xfrm>
          <a:prstGeom prst="rect">
            <a:avLst/>
          </a:prstGeom>
        </p:spPr>
      </p:pic>
      <p:pic>
        <p:nvPicPr>
          <p:cNvPr id="9" name="Picture 8" descr="Icon&#10;&#10;Description automatically generated">
            <a:extLst>
              <a:ext uri="{FF2B5EF4-FFF2-40B4-BE49-F238E27FC236}">
                <a16:creationId xmlns:a16="http://schemas.microsoft.com/office/drawing/2014/main" id="{12641881-EFBA-4947-B43D-AC67F9AF5752}"/>
              </a:ext>
            </a:extLst>
          </p:cNvPr>
          <p:cNvPicPr>
            <a:picLocks noChangeAspect="1"/>
          </p:cNvPicPr>
          <p:nvPr/>
        </p:nvPicPr>
        <p:blipFill>
          <a:blip r:embed="rId5"/>
          <a:stretch>
            <a:fillRect/>
          </a:stretch>
        </p:blipFill>
        <p:spPr>
          <a:xfrm>
            <a:off x="562507" y="5920662"/>
            <a:ext cx="1034061" cy="687748"/>
          </a:xfrm>
          <a:prstGeom prst="rect">
            <a:avLst/>
          </a:prstGeom>
        </p:spPr>
      </p:pic>
      <p:sp>
        <p:nvSpPr>
          <p:cNvPr id="10" name="TextBox 9">
            <a:extLst>
              <a:ext uri="{FF2B5EF4-FFF2-40B4-BE49-F238E27FC236}">
                <a16:creationId xmlns:a16="http://schemas.microsoft.com/office/drawing/2014/main" id="{ABA0A95B-84BA-4C63-9754-B92F9EB33516}"/>
              </a:ext>
            </a:extLst>
          </p:cNvPr>
          <p:cNvSpPr txBox="1"/>
          <p:nvPr/>
        </p:nvSpPr>
        <p:spPr>
          <a:xfrm>
            <a:off x="462189" y="1982293"/>
            <a:ext cx="510872" cy="307777"/>
          </a:xfrm>
          <a:prstGeom prst="rect">
            <a:avLst/>
          </a:prstGeom>
          <a:noFill/>
        </p:spPr>
        <p:txBody>
          <a:bodyPr wrap="square">
            <a:spAutoFit/>
          </a:bodyPr>
          <a:lstStyle/>
          <a:p>
            <a:r>
              <a:rPr lang="en-US" sz="1400" b="1" dirty="0">
                <a:solidFill>
                  <a:srgbClr val="FF0000"/>
                </a:solidFill>
              </a:rPr>
              <a:t>MD</a:t>
            </a:r>
          </a:p>
        </p:txBody>
      </p:sp>
      <p:grpSp>
        <p:nvGrpSpPr>
          <p:cNvPr id="11" name="Group 10">
            <a:extLst>
              <a:ext uri="{FF2B5EF4-FFF2-40B4-BE49-F238E27FC236}">
                <a16:creationId xmlns:a16="http://schemas.microsoft.com/office/drawing/2014/main" id="{573A4F6C-75DD-47B8-9517-5DD0D1B1B244}"/>
              </a:ext>
            </a:extLst>
          </p:cNvPr>
          <p:cNvGrpSpPr/>
          <p:nvPr/>
        </p:nvGrpSpPr>
        <p:grpSpPr>
          <a:xfrm>
            <a:off x="462189" y="2631142"/>
            <a:ext cx="1124448" cy="674077"/>
            <a:chOff x="1501140" y="2594807"/>
            <a:chExt cx="1124448" cy="674077"/>
          </a:xfrm>
        </p:grpSpPr>
        <p:pic>
          <p:nvPicPr>
            <p:cNvPr id="12" name="Picture 11" descr="Icon&#10;&#10;Description automatically generated">
              <a:extLst>
                <a:ext uri="{FF2B5EF4-FFF2-40B4-BE49-F238E27FC236}">
                  <a16:creationId xmlns:a16="http://schemas.microsoft.com/office/drawing/2014/main" id="{72BC0BDF-2127-42A2-8D35-4E21EAFA6239}"/>
                </a:ext>
              </a:extLst>
            </p:cNvPr>
            <p:cNvPicPr>
              <a:picLocks noChangeAspect="1"/>
            </p:cNvPicPr>
            <p:nvPr/>
          </p:nvPicPr>
          <p:blipFill>
            <a:blip r:embed="rId3"/>
            <a:stretch>
              <a:fillRect/>
            </a:stretch>
          </p:blipFill>
          <p:spPr>
            <a:xfrm>
              <a:off x="1612082" y="2594807"/>
              <a:ext cx="1013506" cy="674077"/>
            </a:xfrm>
            <a:prstGeom prst="rect">
              <a:avLst/>
            </a:prstGeom>
          </p:spPr>
        </p:pic>
        <p:sp>
          <p:nvSpPr>
            <p:cNvPr id="13" name="TextBox 12">
              <a:extLst>
                <a:ext uri="{FF2B5EF4-FFF2-40B4-BE49-F238E27FC236}">
                  <a16:creationId xmlns:a16="http://schemas.microsoft.com/office/drawing/2014/main" id="{20DD9FE2-15E7-4AA9-816A-CE1F28007E17}"/>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grpSp>
      <p:sp>
        <p:nvSpPr>
          <p:cNvPr id="14" name="TextBox 13">
            <a:extLst>
              <a:ext uri="{FF2B5EF4-FFF2-40B4-BE49-F238E27FC236}">
                <a16:creationId xmlns:a16="http://schemas.microsoft.com/office/drawing/2014/main" id="{1BF4782D-8E4A-420C-A896-7176B1634B54}"/>
              </a:ext>
            </a:extLst>
          </p:cNvPr>
          <p:cNvSpPr txBox="1"/>
          <p:nvPr/>
        </p:nvSpPr>
        <p:spPr>
          <a:xfrm>
            <a:off x="462189" y="3640768"/>
            <a:ext cx="514398" cy="307777"/>
          </a:xfrm>
          <a:prstGeom prst="rect">
            <a:avLst/>
          </a:prstGeom>
          <a:noFill/>
        </p:spPr>
        <p:txBody>
          <a:bodyPr wrap="square">
            <a:spAutoFit/>
          </a:bodyPr>
          <a:lstStyle/>
          <a:p>
            <a:r>
              <a:rPr lang="en-US" sz="1400" b="1" dirty="0">
                <a:solidFill>
                  <a:srgbClr val="FF0000"/>
                </a:solidFill>
              </a:rPr>
              <a:t>MD</a:t>
            </a:r>
          </a:p>
        </p:txBody>
      </p:sp>
      <p:sp>
        <p:nvSpPr>
          <p:cNvPr id="15" name="TextBox 14">
            <a:extLst>
              <a:ext uri="{FF2B5EF4-FFF2-40B4-BE49-F238E27FC236}">
                <a16:creationId xmlns:a16="http://schemas.microsoft.com/office/drawing/2014/main" id="{16CC803F-DA06-4D67-853F-20214C5B0836}"/>
              </a:ext>
            </a:extLst>
          </p:cNvPr>
          <p:cNvSpPr txBox="1"/>
          <p:nvPr/>
        </p:nvSpPr>
        <p:spPr>
          <a:xfrm>
            <a:off x="457200" y="4454955"/>
            <a:ext cx="514398" cy="307777"/>
          </a:xfrm>
          <a:prstGeom prst="rect">
            <a:avLst/>
          </a:prstGeom>
          <a:noFill/>
        </p:spPr>
        <p:txBody>
          <a:bodyPr wrap="square">
            <a:spAutoFit/>
          </a:bodyPr>
          <a:lstStyle/>
          <a:p>
            <a:r>
              <a:rPr lang="en-US" sz="1400" b="1" dirty="0">
                <a:solidFill>
                  <a:srgbClr val="0400F4"/>
                </a:solidFill>
              </a:rPr>
              <a:t>PA</a:t>
            </a:r>
          </a:p>
        </p:txBody>
      </p:sp>
      <p:sp>
        <p:nvSpPr>
          <p:cNvPr id="16" name="TextBox 15">
            <a:extLst>
              <a:ext uri="{FF2B5EF4-FFF2-40B4-BE49-F238E27FC236}">
                <a16:creationId xmlns:a16="http://schemas.microsoft.com/office/drawing/2014/main" id="{579C23FB-1316-4858-9254-6A2C490193E8}"/>
              </a:ext>
            </a:extLst>
          </p:cNvPr>
          <p:cNvSpPr txBox="1"/>
          <p:nvPr/>
        </p:nvSpPr>
        <p:spPr>
          <a:xfrm>
            <a:off x="462189" y="5277334"/>
            <a:ext cx="514398" cy="307777"/>
          </a:xfrm>
          <a:prstGeom prst="rect">
            <a:avLst/>
          </a:prstGeom>
          <a:noFill/>
        </p:spPr>
        <p:txBody>
          <a:bodyPr wrap="square">
            <a:spAutoFit/>
          </a:bodyPr>
          <a:lstStyle/>
          <a:p>
            <a:r>
              <a:rPr lang="en-US" sz="1400" b="1" dirty="0">
                <a:solidFill>
                  <a:srgbClr val="0400F4"/>
                </a:solidFill>
              </a:rPr>
              <a:t>PA</a:t>
            </a:r>
          </a:p>
        </p:txBody>
      </p:sp>
      <p:sp>
        <p:nvSpPr>
          <p:cNvPr id="17" name="TextBox 16">
            <a:extLst>
              <a:ext uri="{FF2B5EF4-FFF2-40B4-BE49-F238E27FC236}">
                <a16:creationId xmlns:a16="http://schemas.microsoft.com/office/drawing/2014/main" id="{2B79890E-8B3A-41C5-98C3-8AC62272939A}"/>
              </a:ext>
            </a:extLst>
          </p:cNvPr>
          <p:cNvSpPr txBox="1"/>
          <p:nvPr/>
        </p:nvSpPr>
        <p:spPr>
          <a:xfrm>
            <a:off x="462189" y="6110647"/>
            <a:ext cx="514398" cy="307777"/>
          </a:xfrm>
          <a:prstGeom prst="rect">
            <a:avLst/>
          </a:prstGeom>
          <a:noFill/>
        </p:spPr>
        <p:txBody>
          <a:bodyPr wrap="square">
            <a:spAutoFit/>
          </a:bodyPr>
          <a:lstStyle/>
          <a:p>
            <a:r>
              <a:rPr lang="en-US" sz="1400" b="1" dirty="0">
                <a:solidFill>
                  <a:srgbClr val="F49E00"/>
                </a:solidFill>
              </a:rPr>
              <a:t>WV</a:t>
            </a:r>
          </a:p>
        </p:txBody>
      </p:sp>
      <p:pic>
        <p:nvPicPr>
          <p:cNvPr id="18" name="Picture 17" descr="Logo&#10;&#10;Description automatically generated">
            <a:extLst>
              <a:ext uri="{FF2B5EF4-FFF2-40B4-BE49-F238E27FC236}">
                <a16:creationId xmlns:a16="http://schemas.microsoft.com/office/drawing/2014/main" id="{17911A13-9C12-496D-988D-C43A7E467AA0}"/>
              </a:ext>
            </a:extLst>
          </p:cNvPr>
          <p:cNvPicPr>
            <a:picLocks noChangeAspect="1"/>
          </p:cNvPicPr>
          <p:nvPr/>
        </p:nvPicPr>
        <p:blipFill>
          <a:blip r:embed="rId6"/>
          <a:stretch>
            <a:fillRect/>
          </a:stretch>
        </p:blipFill>
        <p:spPr>
          <a:xfrm>
            <a:off x="2989824" y="3665434"/>
            <a:ext cx="1301390" cy="970684"/>
          </a:xfrm>
          <a:prstGeom prst="rect">
            <a:avLst/>
          </a:prstGeom>
        </p:spPr>
      </p:pic>
      <p:pic>
        <p:nvPicPr>
          <p:cNvPr id="19" name="Picture 18" descr="Logo&#10;&#10;Description automatically generated">
            <a:extLst>
              <a:ext uri="{FF2B5EF4-FFF2-40B4-BE49-F238E27FC236}">
                <a16:creationId xmlns:a16="http://schemas.microsoft.com/office/drawing/2014/main" id="{66EB2160-C38E-4998-A6B9-64782118D91F}"/>
              </a:ext>
            </a:extLst>
          </p:cNvPr>
          <p:cNvPicPr>
            <a:picLocks noChangeAspect="1"/>
          </p:cNvPicPr>
          <p:nvPr/>
        </p:nvPicPr>
        <p:blipFill>
          <a:blip r:embed="rId7"/>
          <a:stretch>
            <a:fillRect/>
          </a:stretch>
        </p:blipFill>
        <p:spPr>
          <a:xfrm>
            <a:off x="3016993" y="2090556"/>
            <a:ext cx="1106993" cy="970684"/>
          </a:xfrm>
          <a:prstGeom prst="rect">
            <a:avLst/>
          </a:prstGeom>
        </p:spPr>
      </p:pic>
      <p:pic>
        <p:nvPicPr>
          <p:cNvPr id="20" name="Picture 19" descr="Logo&#10;&#10;Description automatically generated">
            <a:extLst>
              <a:ext uri="{FF2B5EF4-FFF2-40B4-BE49-F238E27FC236}">
                <a16:creationId xmlns:a16="http://schemas.microsoft.com/office/drawing/2014/main" id="{9E8F3494-DCA8-44EF-B67E-058D5464B1E9}"/>
              </a:ext>
            </a:extLst>
          </p:cNvPr>
          <p:cNvPicPr>
            <a:picLocks noChangeAspect="1"/>
          </p:cNvPicPr>
          <p:nvPr/>
        </p:nvPicPr>
        <p:blipFill>
          <a:blip r:embed="rId8"/>
          <a:stretch>
            <a:fillRect/>
          </a:stretch>
        </p:blipFill>
        <p:spPr>
          <a:xfrm>
            <a:off x="3053460" y="5244064"/>
            <a:ext cx="1034061" cy="1065270"/>
          </a:xfrm>
          <a:prstGeom prst="rect">
            <a:avLst/>
          </a:prstGeom>
        </p:spPr>
      </p:pic>
      <p:cxnSp>
        <p:nvCxnSpPr>
          <p:cNvPr id="24" name="Straight Connector 23">
            <a:extLst>
              <a:ext uri="{FF2B5EF4-FFF2-40B4-BE49-F238E27FC236}">
                <a16:creationId xmlns:a16="http://schemas.microsoft.com/office/drawing/2014/main" id="{F9B627DF-4218-43F5-92B0-17F5E3F0752E}"/>
              </a:ext>
            </a:extLst>
          </p:cNvPr>
          <p:cNvCxnSpPr>
            <a:cxnSpLocks/>
            <a:stCxn id="9" idx="3"/>
            <a:endCxn id="19" idx="1"/>
          </p:cNvCxnSpPr>
          <p:nvPr/>
        </p:nvCxnSpPr>
        <p:spPr>
          <a:xfrm flipV="1">
            <a:off x="1596568" y="2575898"/>
            <a:ext cx="1420425" cy="3688638"/>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C3BAA3F3-F46D-4EC3-AF42-42472F73A952}"/>
              </a:ext>
            </a:extLst>
          </p:cNvPr>
          <p:cNvCxnSpPr>
            <a:cxnSpLocks/>
            <a:stCxn id="5" idx="3"/>
            <a:endCxn id="20" idx="1"/>
          </p:cNvCxnSpPr>
          <p:nvPr/>
        </p:nvCxnSpPr>
        <p:spPr>
          <a:xfrm>
            <a:off x="1586637" y="2133511"/>
            <a:ext cx="1466823" cy="3643188"/>
          </a:xfrm>
          <a:prstGeom prst="line">
            <a:avLst/>
          </a:prstGeom>
        </p:spPr>
        <p:style>
          <a:lnRef idx="1">
            <a:schemeClr val="dk1"/>
          </a:lnRef>
          <a:fillRef idx="0">
            <a:schemeClr val="dk1"/>
          </a:fillRef>
          <a:effectRef idx="0">
            <a:schemeClr val="dk1"/>
          </a:effectRef>
          <a:fontRef idx="minor">
            <a:schemeClr val="tx1"/>
          </a:fontRef>
        </p:style>
      </p:cxnSp>
      <p:cxnSp>
        <p:nvCxnSpPr>
          <p:cNvPr id="28" name="Straight Connector 27">
            <a:extLst>
              <a:ext uri="{FF2B5EF4-FFF2-40B4-BE49-F238E27FC236}">
                <a16:creationId xmlns:a16="http://schemas.microsoft.com/office/drawing/2014/main" id="{E130C672-B157-4E94-87A1-35E914481E9A}"/>
              </a:ext>
            </a:extLst>
          </p:cNvPr>
          <p:cNvCxnSpPr>
            <a:cxnSpLocks/>
            <a:stCxn id="12" idx="3"/>
            <a:endCxn id="19" idx="1"/>
          </p:cNvCxnSpPr>
          <p:nvPr/>
        </p:nvCxnSpPr>
        <p:spPr>
          <a:xfrm flipV="1">
            <a:off x="1586637" y="2575898"/>
            <a:ext cx="1430356" cy="392283"/>
          </a:xfrm>
          <a:prstGeom prst="line">
            <a:avLst/>
          </a:prstGeom>
        </p:spPr>
        <p:style>
          <a:lnRef idx="1">
            <a:schemeClr val="dk1"/>
          </a:lnRef>
          <a:fillRef idx="0">
            <a:schemeClr val="dk1"/>
          </a:fillRef>
          <a:effectRef idx="0">
            <a:schemeClr val="dk1"/>
          </a:effectRef>
          <a:fontRef idx="minor">
            <a:schemeClr val="tx1"/>
          </a:fontRef>
        </p:style>
      </p:cxnSp>
      <p:cxnSp>
        <p:nvCxnSpPr>
          <p:cNvPr id="31" name="Straight Connector 30">
            <a:extLst>
              <a:ext uri="{FF2B5EF4-FFF2-40B4-BE49-F238E27FC236}">
                <a16:creationId xmlns:a16="http://schemas.microsoft.com/office/drawing/2014/main" id="{6BACBCDE-133A-45D2-9E79-8CA2BD7C4784}"/>
              </a:ext>
            </a:extLst>
          </p:cNvPr>
          <p:cNvCxnSpPr>
            <a:cxnSpLocks/>
            <a:stCxn id="6" idx="3"/>
            <a:endCxn id="20" idx="1"/>
          </p:cNvCxnSpPr>
          <p:nvPr/>
        </p:nvCxnSpPr>
        <p:spPr>
          <a:xfrm>
            <a:off x="1586637" y="3794658"/>
            <a:ext cx="1466823" cy="1982041"/>
          </a:xfrm>
          <a:prstGeom prst="line">
            <a:avLst/>
          </a:prstGeom>
        </p:spPr>
        <p:style>
          <a:lnRef idx="1">
            <a:schemeClr val="dk1"/>
          </a:lnRef>
          <a:fillRef idx="0">
            <a:schemeClr val="dk1"/>
          </a:fillRef>
          <a:effectRef idx="0">
            <a:schemeClr val="dk1"/>
          </a:effectRef>
          <a:fontRef idx="minor">
            <a:schemeClr val="tx1"/>
          </a:fontRef>
        </p:style>
      </p:cxnSp>
      <p:cxnSp>
        <p:nvCxnSpPr>
          <p:cNvPr id="35" name="Straight Connector 34">
            <a:extLst>
              <a:ext uri="{FF2B5EF4-FFF2-40B4-BE49-F238E27FC236}">
                <a16:creationId xmlns:a16="http://schemas.microsoft.com/office/drawing/2014/main" id="{2DBBC8B6-27BF-45A5-8A4A-C17138129837}"/>
              </a:ext>
            </a:extLst>
          </p:cNvPr>
          <p:cNvCxnSpPr>
            <a:cxnSpLocks/>
            <a:stCxn id="7" idx="3"/>
            <a:endCxn id="18" idx="1"/>
          </p:cNvCxnSpPr>
          <p:nvPr/>
        </p:nvCxnSpPr>
        <p:spPr>
          <a:xfrm flipV="1">
            <a:off x="1583455" y="4150776"/>
            <a:ext cx="1406369" cy="462165"/>
          </a:xfrm>
          <a:prstGeom prst="line">
            <a:avLst/>
          </a:prstGeom>
        </p:spPr>
        <p:style>
          <a:lnRef idx="1">
            <a:schemeClr val="dk1"/>
          </a:lnRef>
          <a:fillRef idx="0">
            <a:schemeClr val="dk1"/>
          </a:fillRef>
          <a:effectRef idx="0">
            <a:schemeClr val="dk1"/>
          </a:effectRef>
          <a:fontRef idx="minor">
            <a:schemeClr val="tx1"/>
          </a:fontRef>
        </p:style>
      </p:cxnSp>
      <p:cxnSp>
        <p:nvCxnSpPr>
          <p:cNvPr id="38" name="Straight Connector 37">
            <a:extLst>
              <a:ext uri="{FF2B5EF4-FFF2-40B4-BE49-F238E27FC236}">
                <a16:creationId xmlns:a16="http://schemas.microsoft.com/office/drawing/2014/main" id="{FEE232AC-6A11-4CF8-A721-DA528B2FE101}"/>
              </a:ext>
            </a:extLst>
          </p:cNvPr>
          <p:cNvCxnSpPr>
            <a:cxnSpLocks/>
            <a:stCxn id="8" idx="3"/>
            <a:endCxn id="18" idx="1"/>
          </p:cNvCxnSpPr>
          <p:nvPr/>
        </p:nvCxnSpPr>
        <p:spPr>
          <a:xfrm flipV="1">
            <a:off x="1586637" y="4150776"/>
            <a:ext cx="1403187" cy="1280448"/>
          </a:xfrm>
          <a:prstGeom prst="line">
            <a:avLst/>
          </a:prstGeom>
        </p:spPr>
        <p:style>
          <a:lnRef idx="1">
            <a:schemeClr val="dk1"/>
          </a:lnRef>
          <a:fillRef idx="0">
            <a:schemeClr val="dk1"/>
          </a:fillRef>
          <a:effectRef idx="0">
            <a:schemeClr val="dk1"/>
          </a:effectRef>
          <a:fontRef idx="minor">
            <a:schemeClr val="tx1"/>
          </a:fontRef>
        </p:style>
      </p:cxnSp>
      <p:pic>
        <p:nvPicPr>
          <p:cNvPr id="39" name="Picture 38" descr="Icon&#10;&#10;Description automatically generated">
            <a:extLst>
              <a:ext uri="{FF2B5EF4-FFF2-40B4-BE49-F238E27FC236}">
                <a16:creationId xmlns:a16="http://schemas.microsoft.com/office/drawing/2014/main" id="{71ADF7C7-C738-4E00-8AB3-048DD14112CD}"/>
              </a:ext>
            </a:extLst>
          </p:cNvPr>
          <p:cNvPicPr>
            <a:picLocks noChangeAspect="1"/>
          </p:cNvPicPr>
          <p:nvPr/>
        </p:nvPicPr>
        <p:blipFill>
          <a:blip r:embed="rId3"/>
          <a:stretch>
            <a:fillRect/>
          </a:stretch>
        </p:blipFill>
        <p:spPr>
          <a:xfrm>
            <a:off x="4599747" y="1796472"/>
            <a:ext cx="1013506" cy="674077"/>
          </a:xfrm>
          <a:prstGeom prst="rect">
            <a:avLst/>
          </a:prstGeom>
        </p:spPr>
      </p:pic>
      <p:pic>
        <p:nvPicPr>
          <p:cNvPr id="40" name="Picture 39" descr="Icon&#10;&#10;Description automatically generated">
            <a:extLst>
              <a:ext uri="{FF2B5EF4-FFF2-40B4-BE49-F238E27FC236}">
                <a16:creationId xmlns:a16="http://schemas.microsoft.com/office/drawing/2014/main" id="{95A784A5-E72E-417C-BFC3-FD81BCF6ED19}"/>
              </a:ext>
            </a:extLst>
          </p:cNvPr>
          <p:cNvPicPr>
            <a:picLocks noChangeAspect="1"/>
          </p:cNvPicPr>
          <p:nvPr/>
        </p:nvPicPr>
        <p:blipFill>
          <a:blip r:embed="rId3"/>
          <a:stretch>
            <a:fillRect/>
          </a:stretch>
        </p:blipFill>
        <p:spPr>
          <a:xfrm>
            <a:off x="4599747" y="3457619"/>
            <a:ext cx="1013506" cy="674077"/>
          </a:xfrm>
          <a:prstGeom prst="rect">
            <a:avLst/>
          </a:prstGeom>
        </p:spPr>
      </p:pic>
      <p:pic>
        <p:nvPicPr>
          <p:cNvPr id="42" name="Picture 41" descr="Icon&#10;&#10;Description automatically generated">
            <a:extLst>
              <a:ext uri="{FF2B5EF4-FFF2-40B4-BE49-F238E27FC236}">
                <a16:creationId xmlns:a16="http://schemas.microsoft.com/office/drawing/2014/main" id="{A75B505A-96DB-4817-B0FF-2D7D7D5B2E1A}"/>
              </a:ext>
            </a:extLst>
          </p:cNvPr>
          <p:cNvPicPr>
            <a:picLocks noChangeAspect="1"/>
          </p:cNvPicPr>
          <p:nvPr/>
        </p:nvPicPr>
        <p:blipFill>
          <a:blip r:embed="rId4"/>
          <a:stretch>
            <a:fillRect/>
          </a:stretch>
        </p:blipFill>
        <p:spPr>
          <a:xfrm>
            <a:off x="4596565" y="4275902"/>
            <a:ext cx="1013506" cy="674077"/>
          </a:xfrm>
          <a:prstGeom prst="rect">
            <a:avLst/>
          </a:prstGeom>
        </p:spPr>
      </p:pic>
      <p:pic>
        <p:nvPicPr>
          <p:cNvPr id="43" name="Picture 42" descr="Icon&#10;&#10;Description automatically generated">
            <a:extLst>
              <a:ext uri="{FF2B5EF4-FFF2-40B4-BE49-F238E27FC236}">
                <a16:creationId xmlns:a16="http://schemas.microsoft.com/office/drawing/2014/main" id="{904E6C97-E460-43F6-BEFB-AB478A236934}"/>
              </a:ext>
            </a:extLst>
          </p:cNvPr>
          <p:cNvPicPr>
            <a:picLocks noChangeAspect="1"/>
          </p:cNvPicPr>
          <p:nvPr/>
        </p:nvPicPr>
        <p:blipFill>
          <a:blip r:embed="rId4"/>
          <a:stretch>
            <a:fillRect/>
          </a:stretch>
        </p:blipFill>
        <p:spPr>
          <a:xfrm>
            <a:off x="4599747" y="5094185"/>
            <a:ext cx="1013506" cy="674077"/>
          </a:xfrm>
          <a:prstGeom prst="rect">
            <a:avLst/>
          </a:prstGeom>
        </p:spPr>
      </p:pic>
      <p:pic>
        <p:nvPicPr>
          <p:cNvPr id="45" name="Picture 44" descr="Icon&#10;&#10;Description automatically generated">
            <a:extLst>
              <a:ext uri="{FF2B5EF4-FFF2-40B4-BE49-F238E27FC236}">
                <a16:creationId xmlns:a16="http://schemas.microsoft.com/office/drawing/2014/main" id="{C6A0AB29-38EA-469A-B8E3-D671D8EBC970}"/>
              </a:ext>
            </a:extLst>
          </p:cNvPr>
          <p:cNvPicPr>
            <a:picLocks noChangeAspect="1"/>
          </p:cNvPicPr>
          <p:nvPr/>
        </p:nvPicPr>
        <p:blipFill>
          <a:blip r:embed="rId5"/>
          <a:stretch>
            <a:fillRect/>
          </a:stretch>
        </p:blipFill>
        <p:spPr>
          <a:xfrm>
            <a:off x="4589123" y="5920662"/>
            <a:ext cx="1034061" cy="687748"/>
          </a:xfrm>
          <a:prstGeom prst="rect">
            <a:avLst/>
          </a:prstGeom>
        </p:spPr>
      </p:pic>
      <p:sp>
        <p:nvSpPr>
          <p:cNvPr id="46" name="TextBox 45">
            <a:extLst>
              <a:ext uri="{FF2B5EF4-FFF2-40B4-BE49-F238E27FC236}">
                <a16:creationId xmlns:a16="http://schemas.microsoft.com/office/drawing/2014/main" id="{B69FC566-DBFB-4347-865C-3656E293FB21}"/>
              </a:ext>
            </a:extLst>
          </p:cNvPr>
          <p:cNvSpPr txBox="1"/>
          <p:nvPr/>
        </p:nvSpPr>
        <p:spPr>
          <a:xfrm>
            <a:off x="4488805" y="1982293"/>
            <a:ext cx="510872" cy="307777"/>
          </a:xfrm>
          <a:prstGeom prst="rect">
            <a:avLst/>
          </a:prstGeom>
          <a:noFill/>
        </p:spPr>
        <p:txBody>
          <a:bodyPr wrap="square">
            <a:spAutoFit/>
          </a:bodyPr>
          <a:lstStyle/>
          <a:p>
            <a:r>
              <a:rPr lang="en-US" sz="1400" b="1" dirty="0">
                <a:solidFill>
                  <a:srgbClr val="FF0000"/>
                </a:solidFill>
              </a:rPr>
              <a:t>MD</a:t>
            </a:r>
          </a:p>
        </p:txBody>
      </p:sp>
      <p:grpSp>
        <p:nvGrpSpPr>
          <p:cNvPr id="47" name="Group 46">
            <a:extLst>
              <a:ext uri="{FF2B5EF4-FFF2-40B4-BE49-F238E27FC236}">
                <a16:creationId xmlns:a16="http://schemas.microsoft.com/office/drawing/2014/main" id="{D033B222-364E-48EA-A1E1-4A230F817C38}"/>
              </a:ext>
            </a:extLst>
          </p:cNvPr>
          <p:cNvGrpSpPr/>
          <p:nvPr/>
        </p:nvGrpSpPr>
        <p:grpSpPr>
          <a:xfrm>
            <a:off x="4488805" y="2631142"/>
            <a:ext cx="1124448" cy="674077"/>
            <a:chOff x="1501140" y="2594807"/>
            <a:chExt cx="1124448" cy="674077"/>
          </a:xfrm>
        </p:grpSpPr>
        <p:pic>
          <p:nvPicPr>
            <p:cNvPr id="48" name="Picture 47" descr="Icon&#10;&#10;Description automatically generated">
              <a:extLst>
                <a:ext uri="{FF2B5EF4-FFF2-40B4-BE49-F238E27FC236}">
                  <a16:creationId xmlns:a16="http://schemas.microsoft.com/office/drawing/2014/main" id="{F9E51B35-F076-405C-B09B-FEE95DED0063}"/>
                </a:ext>
              </a:extLst>
            </p:cNvPr>
            <p:cNvPicPr>
              <a:picLocks noChangeAspect="1"/>
            </p:cNvPicPr>
            <p:nvPr/>
          </p:nvPicPr>
          <p:blipFill>
            <a:blip r:embed="rId3"/>
            <a:stretch>
              <a:fillRect/>
            </a:stretch>
          </p:blipFill>
          <p:spPr>
            <a:xfrm>
              <a:off x="1612082" y="2594807"/>
              <a:ext cx="1013506" cy="674077"/>
            </a:xfrm>
            <a:prstGeom prst="rect">
              <a:avLst/>
            </a:prstGeom>
          </p:spPr>
        </p:pic>
        <p:sp>
          <p:nvSpPr>
            <p:cNvPr id="49" name="TextBox 48">
              <a:extLst>
                <a:ext uri="{FF2B5EF4-FFF2-40B4-BE49-F238E27FC236}">
                  <a16:creationId xmlns:a16="http://schemas.microsoft.com/office/drawing/2014/main" id="{5C28F8A4-B0A0-4EA6-9007-206ABA50E33B}"/>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grpSp>
      <p:sp>
        <p:nvSpPr>
          <p:cNvPr id="50" name="TextBox 49">
            <a:extLst>
              <a:ext uri="{FF2B5EF4-FFF2-40B4-BE49-F238E27FC236}">
                <a16:creationId xmlns:a16="http://schemas.microsoft.com/office/drawing/2014/main" id="{588DAC27-7541-4F18-80D3-D34711E0E77D}"/>
              </a:ext>
            </a:extLst>
          </p:cNvPr>
          <p:cNvSpPr txBox="1"/>
          <p:nvPr/>
        </p:nvSpPr>
        <p:spPr>
          <a:xfrm>
            <a:off x="4488805" y="3640768"/>
            <a:ext cx="514398" cy="307777"/>
          </a:xfrm>
          <a:prstGeom prst="rect">
            <a:avLst/>
          </a:prstGeom>
          <a:noFill/>
        </p:spPr>
        <p:txBody>
          <a:bodyPr wrap="square">
            <a:spAutoFit/>
          </a:bodyPr>
          <a:lstStyle/>
          <a:p>
            <a:r>
              <a:rPr lang="en-US" sz="1400" b="1" dirty="0">
                <a:solidFill>
                  <a:srgbClr val="FF0000"/>
                </a:solidFill>
              </a:rPr>
              <a:t>MD</a:t>
            </a:r>
          </a:p>
        </p:txBody>
      </p:sp>
      <p:sp>
        <p:nvSpPr>
          <p:cNvPr id="51" name="TextBox 50">
            <a:extLst>
              <a:ext uri="{FF2B5EF4-FFF2-40B4-BE49-F238E27FC236}">
                <a16:creationId xmlns:a16="http://schemas.microsoft.com/office/drawing/2014/main" id="{A38D9A6D-9D42-4E79-A6CB-9FA29D153EFD}"/>
              </a:ext>
            </a:extLst>
          </p:cNvPr>
          <p:cNvSpPr txBox="1"/>
          <p:nvPr/>
        </p:nvSpPr>
        <p:spPr>
          <a:xfrm>
            <a:off x="4483816" y="4454955"/>
            <a:ext cx="514398" cy="307777"/>
          </a:xfrm>
          <a:prstGeom prst="rect">
            <a:avLst/>
          </a:prstGeom>
          <a:noFill/>
        </p:spPr>
        <p:txBody>
          <a:bodyPr wrap="square">
            <a:spAutoFit/>
          </a:bodyPr>
          <a:lstStyle/>
          <a:p>
            <a:r>
              <a:rPr lang="en-US" sz="1400" b="1" dirty="0">
                <a:solidFill>
                  <a:srgbClr val="0400F4"/>
                </a:solidFill>
              </a:rPr>
              <a:t>PA</a:t>
            </a:r>
          </a:p>
        </p:txBody>
      </p:sp>
      <p:sp>
        <p:nvSpPr>
          <p:cNvPr id="52" name="TextBox 51">
            <a:extLst>
              <a:ext uri="{FF2B5EF4-FFF2-40B4-BE49-F238E27FC236}">
                <a16:creationId xmlns:a16="http://schemas.microsoft.com/office/drawing/2014/main" id="{72E1BC8E-31D9-49A6-9437-7ED994697607}"/>
              </a:ext>
            </a:extLst>
          </p:cNvPr>
          <p:cNvSpPr txBox="1"/>
          <p:nvPr/>
        </p:nvSpPr>
        <p:spPr>
          <a:xfrm>
            <a:off x="4488805" y="5277334"/>
            <a:ext cx="514398" cy="307777"/>
          </a:xfrm>
          <a:prstGeom prst="rect">
            <a:avLst/>
          </a:prstGeom>
          <a:noFill/>
        </p:spPr>
        <p:txBody>
          <a:bodyPr wrap="square">
            <a:spAutoFit/>
          </a:bodyPr>
          <a:lstStyle/>
          <a:p>
            <a:r>
              <a:rPr lang="en-US" sz="1400" b="1" dirty="0">
                <a:solidFill>
                  <a:srgbClr val="0400F4"/>
                </a:solidFill>
              </a:rPr>
              <a:t>PA</a:t>
            </a:r>
          </a:p>
        </p:txBody>
      </p:sp>
      <p:sp>
        <p:nvSpPr>
          <p:cNvPr id="53" name="TextBox 52">
            <a:extLst>
              <a:ext uri="{FF2B5EF4-FFF2-40B4-BE49-F238E27FC236}">
                <a16:creationId xmlns:a16="http://schemas.microsoft.com/office/drawing/2014/main" id="{04C8EF61-9DEA-47AE-8B31-AB5CB4764AD2}"/>
              </a:ext>
            </a:extLst>
          </p:cNvPr>
          <p:cNvSpPr txBox="1"/>
          <p:nvPr/>
        </p:nvSpPr>
        <p:spPr>
          <a:xfrm>
            <a:off x="4488805" y="6110647"/>
            <a:ext cx="514398" cy="307777"/>
          </a:xfrm>
          <a:prstGeom prst="rect">
            <a:avLst/>
          </a:prstGeom>
          <a:noFill/>
        </p:spPr>
        <p:txBody>
          <a:bodyPr wrap="square">
            <a:spAutoFit/>
          </a:bodyPr>
          <a:lstStyle/>
          <a:p>
            <a:r>
              <a:rPr lang="en-US" sz="1400" b="1" dirty="0">
                <a:solidFill>
                  <a:srgbClr val="F49E00"/>
                </a:solidFill>
              </a:rPr>
              <a:t>WV</a:t>
            </a:r>
          </a:p>
        </p:txBody>
      </p:sp>
      <p:pic>
        <p:nvPicPr>
          <p:cNvPr id="54" name="Picture 53" descr="Logo&#10;&#10;Description automatically generated">
            <a:extLst>
              <a:ext uri="{FF2B5EF4-FFF2-40B4-BE49-F238E27FC236}">
                <a16:creationId xmlns:a16="http://schemas.microsoft.com/office/drawing/2014/main" id="{905C0DC9-4B90-48C7-BC23-D7DA361015E3}"/>
              </a:ext>
            </a:extLst>
          </p:cNvPr>
          <p:cNvPicPr>
            <a:picLocks noChangeAspect="1"/>
          </p:cNvPicPr>
          <p:nvPr/>
        </p:nvPicPr>
        <p:blipFill>
          <a:blip r:embed="rId6"/>
          <a:stretch>
            <a:fillRect/>
          </a:stretch>
        </p:blipFill>
        <p:spPr>
          <a:xfrm>
            <a:off x="7016440" y="3665434"/>
            <a:ext cx="1301390" cy="970684"/>
          </a:xfrm>
          <a:prstGeom prst="rect">
            <a:avLst/>
          </a:prstGeom>
        </p:spPr>
      </p:pic>
      <p:pic>
        <p:nvPicPr>
          <p:cNvPr id="55" name="Picture 54" descr="Logo&#10;&#10;Description automatically generated">
            <a:extLst>
              <a:ext uri="{FF2B5EF4-FFF2-40B4-BE49-F238E27FC236}">
                <a16:creationId xmlns:a16="http://schemas.microsoft.com/office/drawing/2014/main" id="{696C3C77-E618-4B94-BEDF-ECF48A3937F9}"/>
              </a:ext>
            </a:extLst>
          </p:cNvPr>
          <p:cNvPicPr>
            <a:picLocks noChangeAspect="1"/>
          </p:cNvPicPr>
          <p:nvPr/>
        </p:nvPicPr>
        <p:blipFill>
          <a:blip r:embed="rId7"/>
          <a:stretch>
            <a:fillRect/>
          </a:stretch>
        </p:blipFill>
        <p:spPr>
          <a:xfrm>
            <a:off x="7043609" y="2090556"/>
            <a:ext cx="1106993" cy="970684"/>
          </a:xfrm>
          <a:prstGeom prst="rect">
            <a:avLst/>
          </a:prstGeom>
        </p:spPr>
      </p:pic>
      <p:pic>
        <p:nvPicPr>
          <p:cNvPr id="56" name="Picture 55" descr="Logo&#10;&#10;Description automatically generated">
            <a:extLst>
              <a:ext uri="{FF2B5EF4-FFF2-40B4-BE49-F238E27FC236}">
                <a16:creationId xmlns:a16="http://schemas.microsoft.com/office/drawing/2014/main" id="{FE931C2C-C51C-4014-A20D-B6910361E755}"/>
              </a:ext>
            </a:extLst>
          </p:cNvPr>
          <p:cNvPicPr>
            <a:picLocks noChangeAspect="1"/>
          </p:cNvPicPr>
          <p:nvPr/>
        </p:nvPicPr>
        <p:blipFill>
          <a:blip r:embed="rId8"/>
          <a:stretch>
            <a:fillRect/>
          </a:stretch>
        </p:blipFill>
        <p:spPr>
          <a:xfrm>
            <a:off x="7080076" y="5244064"/>
            <a:ext cx="1034061" cy="1065270"/>
          </a:xfrm>
          <a:prstGeom prst="rect">
            <a:avLst/>
          </a:prstGeom>
        </p:spPr>
      </p:pic>
      <p:cxnSp>
        <p:nvCxnSpPr>
          <p:cNvPr id="59" name="Straight Connector 58">
            <a:extLst>
              <a:ext uri="{FF2B5EF4-FFF2-40B4-BE49-F238E27FC236}">
                <a16:creationId xmlns:a16="http://schemas.microsoft.com/office/drawing/2014/main" id="{C7C8B567-57E9-4294-B222-4BC024DA48C3}"/>
              </a:ext>
            </a:extLst>
          </p:cNvPr>
          <p:cNvCxnSpPr>
            <a:cxnSpLocks/>
            <a:stCxn id="39" idx="3"/>
            <a:endCxn id="56" idx="1"/>
          </p:cNvCxnSpPr>
          <p:nvPr/>
        </p:nvCxnSpPr>
        <p:spPr>
          <a:xfrm>
            <a:off x="5613253" y="2133511"/>
            <a:ext cx="1466823" cy="3643188"/>
          </a:xfrm>
          <a:prstGeom prst="line">
            <a:avLst/>
          </a:prstGeom>
        </p:spPr>
        <p:style>
          <a:lnRef idx="1">
            <a:schemeClr val="dk1"/>
          </a:lnRef>
          <a:fillRef idx="0">
            <a:schemeClr val="dk1"/>
          </a:fillRef>
          <a:effectRef idx="0">
            <a:schemeClr val="dk1"/>
          </a:effectRef>
          <a:fontRef idx="minor">
            <a:schemeClr val="tx1"/>
          </a:fontRef>
        </p:style>
      </p:cxnSp>
      <p:cxnSp>
        <p:nvCxnSpPr>
          <p:cNvPr id="63" name="Straight Connector 62">
            <a:extLst>
              <a:ext uri="{FF2B5EF4-FFF2-40B4-BE49-F238E27FC236}">
                <a16:creationId xmlns:a16="http://schemas.microsoft.com/office/drawing/2014/main" id="{8AAEEC9D-5AC1-42F1-BE67-5BACB1959FFC}"/>
              </a:ext>
            </a:extLst>
          </p:cNvPr>
          <p:cNvCxnSpPr>
            <a:cxnSpLocks/>
            <a:stCxn id="48" idx="3"/>
            <a:endCxn id="54" idx="1"/>
          </p:cNvCxnSpPr>
          <p:nvPr/>
        </p:nvCxnSpPr>
        <p:spPr>
          <a:xfrm>
            <a:off x="5613253" y="2968181"/>
            <a:ext cx="1403187" cy="1182595"/>
          </a:xfrm>
          <a:prstGeom prst="line">
            <a:avLst/>
          </a:prstGeom>
          <a:ln w="57150">
            <a:solidFill>
              <a:schemeClr val="tx1"/>
            </a:solidFill>
            <a:prstDash val="solid"/>
          </a:ln>
        </p:spPr>
        <p:style>
          <a:lnRef idx="1">
            <a:schemeClr val="dk1"/>
          </a:lnRef>
          <a:fillRef idx="0">
            <a:schemeClr val="dk1"/>
          </a:fillRef>
          <a:effectRef idx="0">
            <a:schemeClr val="dk1"/>
          </a:effectRef>
          <a:fontRef idx="minor">
            <a:schemeClr val="tx1"/>
          </a:fontRef>
        </p:style>
      </p:cxnSp>
      <p:cxnSp>
        <p:nvCxnSpPr>
          <p:cNvPr id="64" name="Straight Connector 63">
            <a:extLst>
              <a:ext uri="{FF2B5EF4-FFF2-40B4-BE49-F238E27FC236}">
                <a16:creationId xmlns:a16="http://schemas.microsoft.com/office/drawing/2014/main" id="{4DC36F66-9360-4605-8D57-C0AC74A1D6F6}"/>
              </a:ext>
            </a:extLst>
          </p:cNvPr>
          <p:cNvCxnSpPr>
            <a:cxnSpLocks/>
            <a:stCxn id="45" idx="3"/>
            <a:endCxn id="56" idx="1"/>
          </p:cNvCxnSpPr>
          <p:nvPr/>
        </p:nvCxnSpPr>
        <p:spPr>
          <a:xfrm flipV="1">
            <a:off x="5623184" y="5776699"/>
            <a:ext cx="1456892" cy="487837"/>
          </a:xfrm>
          <a:prstGeom prst="line">
            <a:avLst/>
          </a:prstGeom>
        </p:spPr>
        <p:style>
          <a:lnRef idx="1">
            <a:schemeClr val="dk1"/>
          </a:lnRef>
          <a:fillRef idx="0">
            <a:schemeClr val="dk1"/>
          </a:fillRef>
          <a:effectRef idx="0">
            <a:schemeClr val="dk1"/>
          </a:effectRef>
          <a:fontRef idx="minor">
            <a:schemeClr val="tx1"/>
          </a:fontRef>
        </p:style>
      </p:cxnSp>
      <p:cxnSp>
        <p:nvCxnSpPr>
          <p:cNvPr id="66" name="Straight Connector 65">
            <a:extLst>
              <a:ext uri="{FF2B5EF4-FFF2-40B4-BE49-F238E27FC236}">
                <a16:creationId xmlns:a16="http://schemas.microsoft.com/office/drawing/2014/main" id="{59278AED-B948-4A49-94A3-1D7B054BA543}"/>
              </a:ext>
            </a:extLst>
          </p:cNvPr>
          <p:cNvCxnSpPr>
            <a:cxnSpLocks/>
            <a:stCxn id="43" idx="3"/>
            <a:endCxn id="55" idx="1"/>
          </p:cNvCxnSpPr>
          <p:nvPr/>
        </p:nvCxnSpPr>
        <p:spPr>
          <a:xfrm flipV="1">
            <a:off x="5613253" y="2575898"/>
            <a:ext cx="1430356" cy="2855326"/>
          </a:xfrm>
          <a:prstGeom prst="line">
            <a:avLst/>
          </a:prstGeom>
        </p:spPr>
        <p:style>
          <a:lnRef idx="1">
            <a:schemeClr val="dk1"/>
          </a:lnRef>
          <a:fillRef idx="0">
            <a:schemeClr val="dk1"/>
          </a:fillRef>
          <a:effectRef idx="0">
            <a:schemeClr val="dk1"/>
          </a:effectRef>
          <a:fontRef idx="minor">
            <a:schemeClr val="tx1"/>
          </a:fontRef>
        </p:style>
      </p:cxnSp>
      <p:cxnSp>
        <p:nvCxnSpPr>
          <p:cNvPr id="69" name="Straight Connector 68">
            <a:extLst>
              <a:ext uri="{FF2B5EF4-FFF2-40B4-BE49-F238E27FC236}">
                <a16:creationId xmlns:a16="http://schemas.microsoft.com/office/drawing/2014/main" id="{C2480606-2DCF-456D-BC94-832CCB16B8BF}"/>
              </a:ext>
            </a:extLst>
          </p:cNvPr>
          <p:cNvCxnSpPr>
            <a:cxnSpLocks/>
            <a:stCxn id="55" idx="1"/>
            <a:endCxn id="42" idx="3"/>
          </p:cNvCxnSpPr>
          <p:nvPr/>
        </p:nvCxnSpPr>
        <p:spPr>
          <a:xfrm flipH="1">
            <a:off x="5610071" y="2575898"/>
            <a:ext cx="1433538" cy="2037043"/>
          </a:xfrm>
          <a:prstGeom prst="line">
            <a:avLst/>
          </a:prstGeom>
        </p:spPr>
        <p:style>
          <a:lnRef idx="1">
            <a:schemeClr val="dk1"/>
          </a:lnRef>
          <a:fillRef idx="0">
            <a:schemeClr val="dk1"/>
          </a:fillRef>
          <a:effectRef idx="0">
            <a:schemeClr val="dk1"/>
          </a:effectRef>
          <a:fontRef idx="minor">
            <a:schemeClr val="tx1"/>
          </a:fontRef>
        </p:style>
      </p:cxnSp>
      <p:cxnSp>
        <p:nvCxnSpPr>
          <p:cNvPr id="72" name="Straight Connector 71">
            <a:extLst>
              <a:ext uri="{FF2B5EF4-FFF2-40B4-BE49-F238E27FC236}">
                <a16:creationId xmlns:a16="http://schemas.microsoft.com/office/drawing/2014/main" id="{8A7BF2E3-1AF6-4E86-AC3F-3A074AC8939C}"/>
              </a:ext>
            </a:extLst>
          </p:cNvPr>
          <p:cNvCxnSpPr>
            <a:cxnSpLocks/>
            <a:stCxn id="40" idx="3"/>
            <a:endCxn id="54" idx="1"/>
          </p:cNvCxnSpPr>
          <p:nvPr/>
        </p:nvCxnSpPr>
        <p:spPr>
          <a:xfrm>
            <a:off x="5613253" y="3794658"/>
            <a:ext cx="1403187" cy="356118"/>
          </a:xfrm>
          <a:prstGeom prst="line">
            <a:avLst/>
          </a:prstGeom>
        </p:spPr>
        <p:style>
          <a:lnRef idx="1">
            <a:schemeClr val="dk1"/>
          </a:lnRef>
          <a:fillRef idx="0">
            <a:schemeClr val="dk1"/>
          </a:fillRef>
          <a:effectRef idx="0">
            <a:schemeClr val="dk1"/>
          </a:effectRef>
          <a:fontRef idx="minor">
            <a:schemeClr val="tx1"/>
          </a:fontRef>
        </p:style>
      </p:cxnSp>
      <p:sp>
        <p:nvSpPr>
          <p:cNvPr id="77" name="TextBox 76">
            <a:extLst>
              <a:ext uri="{FF2B5EF4-FFF2-40B4-BE49-F238E27FC236}">
                <a16:creationId xmlns:a16="http://schemas.microsoft.com/office/drawing/2014/main" id="{6EBF07D2-94A5-4A18-AD7D-568B59A650D6}"/>
              </a:ext>
            </a:extLst>
          </p:cNvPr>
          <p:cNvSpPr txBox="1"/>
          <p:nvPr/>
        </p:nvSpPr>
        <p:spPr>
          <a:xfrm>
            <a:off x="1665846" y="6209094"/>
            <a:ext cx="1972660" cy="369332"/>
          </a:xfrm>
          <a:prstGeom prst="rect">
            <a:avLst/>
          </a:prstGeom>
          <a:noFill/>
        </p:spPr>
        <p:txBody>
          <a:bodyPr wrap="square">
            <a:spAutoFit/>
          </a:bodyPr>
          <a:lstStyle/>
          <a:p>
            <a:r>
              <a:rPr lang="en-US" dirty="0"/>
              <a:t>Matching </a:t>
            </a:r>
            <a:r>
              <a:rPr lang="en-US" i="1" dirty="0"/>
              <a:t>M</a:t>
            </a:r>
            <a:endParaRPr lang="en-US" dirty="0"/>
          </a:p>
        </p:txBody>
      </p:sp>
      <p:sp>
        <p:nvSpPr>
          <p:cNvPr id="78" name="TextBox 77">
            <a:extLst>
              <a:ext uri="{FF2B5EF4-FFF2-40B4-BE49-F238E27FC236}">
                <a16:creationId xmlns:a16="http://schemas.microsoft.com/office/drawing/2014/main" id="{7FEC4A47-4FE4-4E2E-ADD6-609D19170A47}"/>
              </a:ext>
            </a:extLst>
          </p:cNvPr>
          <p:cNvSpPr txBox="1"/>
          <p:nvPr/>
        </p:nvSpPr>
        <p:spPr>
          <a:xfrm>
            <a:off x="5772581" y="6221148"/>
            <a:ext cx="1972660" cy="369332"/>
          </a:xfrm>
          <a:prstGeom prst="rect">
            <a:avLst/>
          </a:prstGeom>
          <a:noFill/>
        </p:spPr>
        <p:txBody>
          <a:bodyPr wrap="square">
            <a:spAutoFit/>
          </a:bodyPr>
          <a:lstStyle/>
          <a:p>
            <a:r>
              <a:rPr lang="en-US" dirty="0"/>
              <a:t>Matching </a:t>
            </a:r>
            <a:r>
              <a:rPr lang="en-US" i="1" dirty="0"/>
              <a:t>M’</a:t>
            </a:r>
            <a:endParaRPr lang="en-US" dirty="0"/>
          </a:p>
        </p:txBody>
      </p:sp>
      <p:sp>
        <p:nvSpPr>
          <p:cNvPr id="79" name="TextBox 78">
            <a:extLst>
              <a:ext uri="{FF2B5EF4-FFF2-40B4-BE49-F238E27FC236}">
                <a16:creationId xmlns:a16="http://schemas.microsoft.com/office/drawing/2014/main" id="{25C5CFBB-5191-425E-8B03-98E15845FBFC}"/>
              </a:ext>
            </a:extLst>
          </p:cNvPr>
          <p:cNvSpPr txBox="1"/>
          <p:nvPr/>
        </p:nvSpPr>
        <p:spPr>
          <a:xfrm>
            <a:off x="562507" y="1442435"/>
            <a:ext cx="6582363" cy="369332"/>
          </a:xfrm>
          <a:prstGeom prst="rect">
            <a:avLst/>
          </a:prstGeom>
          <a:noFill/>
        </p:spPr>
        <p:txBody>
          <a:bodyPr wrap="square">
            <a:spAutoFit/>
          </a:bodyPr>
          <a:lstStyle/>
          <a:p>
            <a:r>
              <a:rPr lang="en-US" dirty="0"/>
              <a:t>If the newly matched pair is happier in </a:t>
            </a:r>
            <a:r>
              <a:rPr lang="en-US" i="1" dirty="0"/>
              <a:t>M</a:t>
            </a:r>
            <a:r>
              <a:rPr lang="en-US" dirty="0"/>
              <a:t>’, then </a:t>
            </a:r>
            <a:r>
              <a:rPr lang="en-US" i="1" dirty="0"/>
              <a:t>M</a:t>
            </a:r>
            <a:r>
              <a:rPr lang="en-US" dirty="0"/>
              <a:t> is unstable</a:t>
            </a:r>
          </a:p>
        </p:txBody>
      </p:sp>
    </p:spTree>
    <p:extLst>
      <p:ext uri="{BB962C8B-B14F-4D97-AF65-F5344CB8AC3E}">
        <p14:creationId xmlns:p14="http://schemas.microsoft.com/office/powerpoint/2010/main" val="26051875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21B8CA-0717-4452-949E-0511AF7BD528}"/>
              </a:ext>
            </a:extLst>
          </p:cNvPr>
          <p:cNvSpPr>
            <a:spLocks noGrp="1"/>
          </p:cNvSpPr>
          <p:nvPr>
            <p:ph type="title"/>
          </p:nvPr>
        </p:nvSpPr>
        <p:spPr/>
        <p:txBody>
          <a:bodyPr/>
          <a:lstStyle/>
          <a:p>
            <a:r>
              <a:rPr lang="en-US" dirty="0"/>
              <a:t>Properties of Greedy Stability</a:t>
            </a:r>
          </a:p>
        </p:txBody>
      </p:sp>
      <p:sp>
        <p:nvSpPr>
          <p:cNvPr id="3" name="Content Placeholder 2">
            <a:extLst>
              <a:ext uri="{FF2B5EF4-FFF2-40B4-BE49-F238E27FC236}">
                <a16:creationId xmlns:a16="http://schemas.microsoft.com/office/drawing/2014/main" id="{7A58B06F-C172-43BA-92DB-728730C5CAA1}"/>
              </a:ext>
            </a:extLst>
          </p:cNvPr>
          <p:cNvSpPr>
            <a:spLocks noGrp="1"/>
          </p:cNvSpPr>
          <p:nvPr>
            <p:ph idx="1"/>
          </p:nvPr>
        </p:nvSpPr>
        <p:spPr/>
        <p:txBody>
          <a:bodyPr/>
          <a:lstStyle/>
          <a:p>
            <a:r>
              <a:rPr lang="en-US" dirty="0"/>
              <a:t>Recall:</a:t>
            </a:r>
            <a:r>
              <a:rPr lang="en-US" b="0" dirty="0"/>
              <a:t> A marketplace is </a:t>
            </a:r>
            <a:r>
              <a:rPr lang="en-US" b="0" i="1" dirty="0"/>
              <a:t>affiliate-agnostic</a:t>
            </a:r>
            <a:r>
              <a:rPr lang="en-US" b="0" dirty="0"/>
              <a:t> if all university preferences are consistent with their preferences over students.</a:t>
            </a:r>
          </a:p>
          <a:p>
            <a:pPr marL="342900" indent="-342900">
              <a:buFont typeface="Arial" panose="020B0604020202020204" pitchFamily="34" charset="0"/>
              <a:buChar char="•"/>
            </a:pPr>
            <a:r>
              <a:rPr lang="en-US" b="0" dirty="0"/>
              <a:t>AKA: Universities care about their own matches first and foremost, and then their students’ matches</a:t>
            </a:r>
          </a:p>
          <a:p>
            <a:endParaRPr lang="en-US" b="0" dirty="0"/>
          </a:p>
          <a:p>
            <a:r>
              <a:rPr lang="en-US" dirty="0"/>
              <a:t>Proposition</a:t>
            </a:r>
          </a:p>
          <a:p>
            <a:pPr algn="ctr"/>
            <a:r>
              <a:rPr lang="en-US" b="0" dirty="0"/>
              <a:t>In an affiliate-agnostic marketplace, the problem reduces to stable marriage.</a:t>
            </a:r>
          </a:p>
        </p:txBody>
      </p:sp>
      <p:sp>
        <p:nvSpPr>
          <p:cNvPr id="4" name="Slide Number Placeholder 3">
            <a:extLst>
              <a:ext uri="{FF2B5EF4-FFF2-40B4-BE49-F238E27FC236}">
                <a16:creationId xmlns:a16="http://schemas.microsoft.com/office/drawing/2014/main" id="{89AEA944-7066-4C6A-83CD-4753EFA125A1}"/>
              </a:ext>
            </a:extLst>
          </p:cNvPr>
          <p:cNvSpPr>
            <a:spLocks noGrp="1"/>
          </p:cNvSpPr>
          <p:nvPr>
            <p:ph type="sldNum" sz="quarter" idx="12"/>
          </p:nvPr>
        </p:nvSpPr>
        <p:spPr/>
        <p:txBody>
          <a:bodyPr/>
          <a:lstStyle/>
          <a:p>
            <a:fld id="{A2EF37A0-74FC-AB4F-AE4C-D9BFC6719E9F}" type="slidenum">
              <a:rPr lang="en-US" smtClean="0"/>
              <a:t>28</a:t>
            </a:fld>
            <a:endParaRPr lang="en-US"/>
          </a:p>
        </p:txBody>
      </p:sp>
    </p:spTree>
    <p:extLst>
      <p:ext uri="{BB962C8B-B14F-4D97-AF65-F5344CB8AC3E}">
        <p14:creationId xmlns:p14="http://schemas.microsoft.com/office/powerpoint/2010/main" val="2709319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B3EBF-E438-442B-BAC3-FECAFAA3AA88}"/>
              </a:ext>
            </a:extLst>
          </p:cNvPr>
          <p:cNvSpPr>
            <a:spLocks noGrp="1"/>
          </p:cNvSpPr>
          <p:nvPr>
            <p:ph type="title"/>
          </p:nvPr>
        </p:nvSpPr>
        <p:spPr/>
        <p:txBody>
          <a:bodyPr/>
          <a:lstStyle/>
          <a:p>
            <a:r>
              <a:rPr lang="en-US" dirty="0"/>
              <a:t>Properties of Greedy Stability</a:t>
            </a:r>
          </a:p>
        </p:txBody>
      </p:sp>
      <p:sp>
        <p:nvSpPr>
          <p:cNvPr id="3" name="Content Placeholder 2">
            <a:extLst>
              <a:ext uri="{FF2B5EF4-FFF2-40B4-BE49-F238E27FC236}">
                <a16:creationId xmlns:a16="http://schemas.microsoft.com/office/drawing/2014/main" id="{55BD8D24-C44E-45EC-8785-DB26A211A7D9}"/>
              </a:ext>
            </a:extLst>
          </p:cNvPr>
          <p:cNvSpPr>
            <a:spLocks noGrp="1"/>
          </p:cNvSpPr>
          <p:nvPr>
            <p:ph idx="1"/>
          </p:nvPr>
        </p:nvSpPr>
        <p:spPr>
          <a:xfrm>
            <a:off x="457200" y="1752600"/>
            <a:ext cx="7620000" cy="1017569"/>
          </a:xfrm>
        </p:spPr>
        <p:txBody>
          <a:bodyPr/>
          <a:lstStyle/>
          <a:p>
            <a:r>
              <a:rPr lang="en-US" b="0" dirty="0"/>
              <a:t>We no longer assume the marketplace is affiliate-agnostic.</a:t>
            </a:r>
          </a:p>
          <a:p>
            <a:r>
              <a:rPr lang="en-US" b="0" dirty="0"/>
              <a:t>Then, there may be no stable matchings.</a:t>
            </a:r>
          </a:p>
        </p:txBody>
      </p:sp>
      <p:sp>
        <p:nvSpPr>
          <p:cNvPr id="4" name="Slide Number Placeholder 3">
            <a:extLst>
              <a:ext uri="{FF2B5EF4-FFF2-40B4-BE49-F238E27FC236}">
                <a16:creationId xmlns:a16="http://schemas.microsoft.com/office/drawing/2014/main" id="{F5D4DCD1-CC6D-4394-BE02-12709486C8F9}"/>
              </a:ext>
            </a:extLst>
          </p:cNvPr>
          <p:cNvSpPr>
            <a:spLocks noGrp="1"/>
          </p:cNvSpPr>
          <p:nvPr>
            <p:ph type="sldNum" sz="quarter" idx="12"/>
          </p:nvPr>
        </p:nvSpPr>
        <p:spPr/>
        <p:txBody>
          <a:bodyPr/>
          <a:lstStyle/>
          <a:p>
            <a:fld id="{A2EF37A0-74FC-AB4F-AE4C-D9BFC6719E9F}" type="slidenum">
              <a:rPr lang="en-US" smtClean="0"/>
              <a:t>29</a:t>
            </a:fld>
            <a:endParaRPr lang="en-US"/>
          </a:p>
        </p:txBody>
      </p:sp>
      <p:pic>
        <p:nvPicPr>
          <p:cNvPr id="61" name="Picture 60" descr="Logo&#10;&#10;Description automatically generated">
            <a:extLst>
              <a:ext uri="{FF2B5EF4-FFF2-40B4-BE49-F238E27FC236}">
                <a16:creationId xmlns:a16="http://schemas.microsoft.com/office/drawing/2014/main" id="{1125528F-4A2B-4197-A21D-79A64BD41BDC}"/>
              </a:ext>
            </a:extLst>
          </p:cNvPr>
          <p:cNvPicPr>
            <a:picLocks noChangeAspect="1"/>
          </p:cNvPicPr>
          <p:nvPr/>
        </p:nvPicPr>
        <p:blipFill>
          <a:blip r:embed="rId3"/>
          <a:stretch>
            <a:fillRect/>
          </a:stretch>
        </p:blipFill>
        <p:spPr>
          <a:xfrm>
            <a:off x="4141995" y="3974979"/>
            <a:ext cx="790547" cy="589655"/>
          </a:xfrm>
          <a:prstGeom prst="rect">
            <a:avLst/>
          </a:prstGeom>
        </p:spPr>
      </p:pic>
      <p:pic>
        <p:nvPicPr>
          <p:cNvPr id="62" name="Picture 61" descr="Logo&#10;&#10;Description automatically generated">
            <a:extLst>
              <a:ext uri="{FF2B5EF4-FFF2-40B4-BE49-F238E27FC236}">
                <a16:creationId xmlns:a16="http://schemas.microsoft.com/office/drawing/2014/main" id="{33631C44-E7D4-4A27-9A1A-229F944FD799}"/>
              </a:ext>
            </a:extLst>
          </p:cNvPr>
          <p:cNvPicPr>
            <a:picLocks noChangeAspect="1"/>
          </p:cNvPicPr>
          <p:nvPr/>
        </p:nvPicPr>
        <p:blipFill>
          <a:blip r:embed="rId4"/>
          <a:stretch>
            <a:fillRect/>
          </a:stretch>
        </p:blipFill>
        <p:spPr>
          <a:xfrm>
            <a:off x="4201040" y="3040663"/>
            <a:ext cx="672458" cy="589655"/>
          </a:xfrm>
          <a:prstGeom prst="rect">
            <a:avLst/>
          </a:prstGeom>
        </p:spPr>
      </p:pic>
      <p:pic>
        <p:nvPicPr>
          <p:cNvPr id="63" name="Picture 62" descr="Logo&#10;&#10;Description automatically generated">
            <a:extLst>
              <a:ext uri="{FF2B5EF4-FFF2-40B4-BE49-F238E27FC236}">
                <a16:creationId xmlns:a16="http://schemas.microsoft.com/office/drawing/2014/main" id="{4E1BE25F-C81C-43BA-B232-C7A8EFB1310A}"/>
              </a:ext>
            </a:extLst>
          </p:cNvPr>
          <p:cNvPicPr>
            <a:picLocks noChangeAspect="1"/>
          </p:cNvPicPr>
          <p:nvPr/>
        </p:nvPicPr>
        <p:blipFill>
          <a:blip r:embed="rId5"/>
          <a:stretch>
            <a:fillRect/>
          </a:stretch>
        </p:blipFill>
        <p:spPr>
          <a:xfrm>
            <a:off x="4223191" y="4909295"/>
            <a:ext cx="628154" cy="647112"/>
          </a:xfrm>
          <a:prstGeom prst="rect">
            <a:avLst/>
          </a:prstGeom>
        </p:spPr>
      </p:pic>
      <p:pic>
        <p:nvPicPr>
          <p:cNvPr id="64" name="Picture 63" descr="Icon&#10;&#10;Description automatically generated">
            <a:extLst>
              <a:ext uri="{FF2B5EF4-FFF2-40B4-BE49-F238E27FC236}">
                <a16:creationId xmlns:a16="http://schemas.microsoft.com/office/drawing/2014/main" id="{F4D90615-E1C7-411F-9923-F3F6C6B24A46}"/>
              </a:ext>
            </a:extLst>
          </p:cNvPr>
          <p:cNvPicPr>
            <a:picLocks noChangeAspect="1"/>
          </p:cNvPicPr>
          <p:nvPr/>
        </p:nvPicPr>
        <p:blipFill>
          <a:blip r:embed="rId6"/>
          <a:stretch>
            <a:fillRect/>
          </a:stretch>
        </p:blipFill>
        <p:spPr>
          <a:xfrm>
            <a:off x="2597567" y="2998451"/>
            <a:ext cx="1013506" cy="674077"/>
          </a:xfrm>
          <a:prstGeom prst="rect">
            <a:avLst/>
          </a:prstGeom>
        </p:spPr>
      </p:pic>
      <p:pic>
        <p:nvPicPr>
          <p:cNvPr id="65" name="Picture 64" descr="Icon&#10;&#10;Description automatically generated">
            <a:extLst>
              <a:ext uri="{FF2B5EF4-FFF2-40B4-BE49-F238E27FC236}">
                <a16:creationId xmlns:a16="http://schemas.microsoft.com/office/drawing/2014/main" id="{DD9EC802-AC37-4AD5-83F2-3D588EB67E5F}"/>
              </a:ext>
            </a:extLst>
          </p:cNvPr>
          <p:cNvPicPr>
            <a:picLocks noChangeAspect="1"/>
          </p:cNvPicPr>
          <p:nvPr/>
        </p:nvPicPr>
        <p:blipFill>
          <a:blip r:embed="rId7"/>
          <a:stretch>
            <a:fillRect/>
          </a:stretch>
        </p:blipFill>
        <p:spPr>
          <a:xfrm>
            <a:off x="2597567" y="3932767"/>
            <a:ext cx="1013506" cy="674077"/>
          </a:xfrm>
          <a:prstGeom prst="rect">
            <a:avLst/>
          </a:prstGeom>
        </p:spPr>
      </p:pic>
      <p:pic>
        <p:nvPicPr>
          <p:cNvPr id="66" name="Picture 65" descr="Icon&#10;&#10;Description automatically generated">
            <a:extLst>
              <a:ext uri="{FF2B5EF4-FFF2-40B4-BE49-F238E27FC236}">
                <a16:creationId xmlns:a16="http://schemas.microsoft.com/office/drawing/2014/main" id="{E335690F-99B7-43C9-86CA-CABAD41BF2A7}"/>
              </a:ext>
            </a:extLst>
          </p:cNvPr>
          <p:cNvPicPr>
            <a:picLocks noChangeAspect="1"/>
          </p:cNvPicPr>
          <p:nvPr/>
        </p:nvPicPr>
        <p:blipFill>
          <a:blip r:embed="rId8"/>
          <a:stretch>
            <a:fillRect/>
          </a:stretch>
        </p:blipFill>
        <p:spPr>
          <a:xfrm>
            <a:off x="2597567" y="4888977"/>
            <a:ext cx="1034061" cy="687748"/>
          </a:xfrm>
          <a:prstGeom prst="rect">
            <a:avLst/>
          </a:prstGeom>
        </p:spPr>
      </p:pic>
      <p:sp>
        <p:nvSpPr>
          <p:cNvPr id="67" name="TextBox 66">
            <a:extLst>
              <a:ext uri="{FF2B5EF4-FFF2-40B4-BE49-F238E27FC236}">
                <a16:creationId xmlns:a16="http://schemas.microsoft.com/office/drawing/2014/main" id="{358AEDFE-548B-43C8-9DF2-CD2F1A9D87A7}"/>
              </a:ext>
            </a:extLst>
          </p:cNvPr>
          <p:cNvSpPr txBox="1"/>
          <p:nvPr/>
        </p:nvSpPr>
        <p:spPr>
          <a:xfrm>
            <a:off x="2724932" y="3573690"/>
            <a:ext cx="758775" cy="369332"/>
          </a:xfrm>
          <a:prstGeom prst="rect">
            <a:avLst/>
          </a:prstGeom>
          <a:noFill/>
        </p:spPr>
        <p:txBody>
          <a:bodyPr wrap="square">
            <a:spAutoFit/>
          </a:bodyPr>
          <a:lstStyle/>
          <a:p>
            <a:pPr algn="ctr"/>
            <a:r>
              <a:rPr lang="en-US" b="0" dirty="0"/>
              <a:t> A</a:t>
            </a:r>
            <a:endParaRPr lang="en-US" dirty="0"/>
          </a:p>
        </p:txBody>
      </p:sp>
      <p:sp>
        <p:nvSpPr>
          <p:cNvPr id="68" name="TextBox 67">
            <a:extLst>
              <a:ext uri="{FF2B5EF4-FFF2-40B4-BE49-F238E27FC236}">
                <a16:creationId xmlns:a16="http://schemas.microsoft.com/office/drawing/2014/main" id="{BB40A90A-3BBC-4A3B-AC17-9E47855BCC5E}"/>
              </a:ext>
            </a:extLst>
          </p:cNvPr>
          <p:cNvSpPr txBox="1"/>
          <p:nvPr/>
        </p:nvSpPr>
        <p:spPr>
          <a:xfrm>
            <a:off x="2664934" y="4524310"/>
            <a:ext cx="878769" cy="369332"/>
          </a:xfrm>
          <a:prstGeom prst="rect">
            <a:avLst/>
          </a:prstGeom>
          <a:noFill/>
        </p:spPr>
        <p:txBody>
          <a:bodyPr wrap="square">
            <a:spAutoFit/>
          </a:bodyPr>
          <a:lstStyle/>
          <a:p>
            <a:pPr algn="ctr"/>
            <a:r>
              <a:rPr lang="en-US" b="0" dirty="0"/>
              <a:t> R</a:t>
            </a:r>
            <a:endParaRPr lang="en-US" dirty="0"/>
          </a:p>
        </p:txBody>
      </p:sp>
      <p:sp>
        <p:nvSpPr>
          <p:cNvPr id="69" name="TextBox 68">
            <a:extLst>
              <a:ext uri="{FF2B5EF4-FFF2-40B4-BE49-F238E27FC236}">
                <a16:creationId xmlns:a16="http://schemas.microsoft.com/office/drawing/2014/main" id="{7334B445-B50C-464C-A6F1-9559FB6166DE}"/>
              </a:ext>
            </a:extLst>
          </p:cNvPr>
          <p:cNvSpPr txBox="1"/>
          <p:nvPr/>
        </p:nvSpPr>
        <p:spPr>
          <a:xfrm>
            <a:off x="2467965" y="5512753"/>
            <a:ext cx="1272706" cy="369332"/>
          </a:xfrm>
          <a:prstGeom prst="rect">
            <a:avLst/>
          </a:prstGeom>
          <a:noFill/>
        </p:spPr>
        <p:txBody>
          <a:bodyPr wrap="square">
            <a:spAutoFit/>
          </a:bodyPr>
          <a:lstStyle/>
          <a:p>
            <a:pPr algn="ctr"/>
            <a:r>
              <a:rPr lang="en-US" b="0" dirty="0"/>
              <a:t> T</a:t>
            </a:r>
            <a:endParaRPr lang="en-US" dirty="0"/>
          </a:p>
        </p:txBody>
      </p:sp>
      <p:sp>
        <p:nvSpPr>
          <p:cNvPr id="73" name="TextBox 72">
            <a:extLst>
              <a:ext uri="{FF2B5EF4-FFF2-40B4-BE49-F238E27FC236}">
                <a16:creationId xmlns:a16="http://schemas.microsoft.com/office/drawing/2014/main" id="{65E831D8-1249-4933-A8EB-52445FB323C7}"/>
              </a:ext>
            </a:extLst>
          </p:cNvPr>
          <p:cNvSpPr txBox="1"/>
          <p:nvPr/>
        </p:nvSpPr>
        <p:spPr>
          <a:xfrm>
            <a:off x="2467965" y="3228901"/>
            <a:ext cx="514398" cy="307777"/>
          </a:xfrm>
          <a:prstGeom prst="rect">
            <a:avLst/>
          </a:prstGeom>
          <a:noFill/>
        </p:spPr>
        <p:txBody>
          <a:bodyPr wrap="square">
            <a:spAutoFit/>
          </a:bodyPr>
          <a:lstStyle/>
          <a:p>
            <a:r>
              <a:rPr lang="en-US" sz="1400" b="1" dirty="0">
                <a:solidFill>
                  <a:srgbClr val="FF0000"/>
                </a:solidFill>
              </a:rPr>
              <a:t>MD</a:t>
            </a:r>
          </a:p>
        </p:txBody>
      </p:sp>
      <p:sp>
        <p:nvSpPr>
          <p:cNvPr id="74" name="TextBox 73">
            <a:extLst>
              <a:ext uri="{FF2B5EF4-FFF2-40B4-BE49-F238E27FC236}">
                <a16:creationId xmlns:a16="http://schemas.microsoft.com/office/drawing/2014/main" id="{F246D2AB-6808-47C8-84E3-9E2B500CE7FD}"/>
              </a:ext>
            </a:extLst>
          </p:cNvPr>
          <p:cNvSpPr txBox="1"/>
          <p:nvPr/>
        </p:nvSpPr>
        <p:spPr>
          <a:xfrm>
            <a:off x="2467965" y="4075466"/>
            <a:ext cx="514398" cy="307777"/>
          </a:xfrm>
          <a:prstGeom prst="rect">
            <a:avLst/>
          </a:prstGeom>
          <a:noFill/>
        </p:spPr>
        <p:txBody>
          <a:bodyPr wrap="square">
            <a:spAutoFit/>
          </a:bodyPr>
          <a:lstStyle/>
          <a:p>
            <a:r>
              <a:rPr lang="en-US" sz="1400" b="1" dirty="0">
                <a:solidFill>
                  <a:srgbClr val="0400F4"/>
                </a:solidFill>
              </a:rPr>
              <a:t>PA</a:t>
            </a:r>
          </a:p>
        </p:txBody>
      </p:sp>
      <p:sp>
        <p:nvSpPr>
          <p:cNvPr id="75" name="TextBox 74">
            <a:extLst>
              <a:ext uri="{FF2B5EF4-FFF2-40B4-BE49-F238E27FC236}">
                <a16:creationId xmlns:a16="http://schemas.microsoft.com/office/drawing/2014/main" id="{4ABEB59C-5CC7-4DB8-8F06-7904E87EA0E1}"/>
              </a:ext>
            </a:extLst>
          </p:cNvPr>
          <p:cNvSpPr txBox="1"/>
          <p:nvPr/>
        </p:nvSpPr>
        <p:spPr>
          <a:xfrm>
            <a:off x="2467733" y="5078962"/>
            <a:ext cx="514398" cy="307777"/>
          </a:xfrm>
          <a:prstGeom prst="rect">
            <a:avLst/>
          </a:prstGeom>
          <a:noFill/>
        </p:spPr>
        <p:txBody>
          <a:bodyPr wrap="square">
            <a:spAutoFit/>
          </a:bodyPr>
          <a:lstStyle/>
          <a:p>
            <a:r>
              <a:rPr lang="en-US" sz="1400" b="1" dirty="0">
                <a:solidFill>
                  <a:srgbClr val="F49E00"/>
                </a:solidFill>
              </a:rPr>
              <a:t>WV</a:t>
            </a:r>
          </a:p>
        </p:txBody>
      </p:sp>
      <p:sp>
        <p:nvSpPr>
          <p:cNvPr id="76" name="TextBox 75">
            <a:extLst>
              <a:ext uri="{FF2B5EF4-FFF2-40B4-BE49-F238E27FC236}">
                <a16:creationId xmlns:a16="http://schemas.microsoft.com/office/drawing/2014/main" id="{5B4B8FED-7CB7-49D5-B6E5-D747615FFD27}"/>
              </a:ext>
            </a:extLst>
          </p:cNvPr>
          <p:cNvSpPr txBox="1"/>
          <p:nvPr/>
        </p:nvSpPr>
        <p:spPr>
          <a:xfrm>
            <a:off x="4141995" y="3580806"/>
            <a:ext cx="758775" cy="369332"/>
          </a:xfrm>
          <a:prstGeom prst="rect">
            <a:avLst/>
          </a:prstGeom>
          <a:noFill/>
        </p:spPr>
        <p:txBody>
          <a:bodyPr wrap="square">
            <a:spAutoFit/>
          </a:bodyPr>
          <a:lstStyle/>
          <a:p>
            <a:pPr algn="ctr"/>
            <a:r>
              <a:rPr lang="en-US" b="0" dirty="0"/>
              <a:t> </a:t>
            </a:r>
            <a:r>
              <a:rPr lang="en-US" dirty="0"/>
              <a:t>MD</a:t>
            </a:r>
          </a:p>
        </p:txBody>
      </p:sp>
      <p:sp>
        <p:nvSpPr>
          <p:cNvPr id="77" name="TextBox 76">
            <a:extLst>
              <a:ext uri="{FF2B5EF4-FFF2-40B4-BE49-F238E27FC236}">
                <a16:creationId xmlns:a16="http://schemas.microsoft.com/office/drawing/2014/main" id="{6B916666-29E7-4BBE-8A86-52184918EBC2}"/>
              </a:ext>
            </a:extLst>
          </p:cNvPr>
          <p:cNvSpPr txBox="1"/>
          <p:nvPr/>
        </p:nvSpPr>
        <p:spPr>
          <a:xfrm>
            <a:off x="4081997" y="4531426"/>
            <a:ext cx="878769" cy="369332"/>
          </a:xfrm>
          <a:prstGeom prst="rect">
            <a:avLst/>
          </a:prstGeom>
          <a:noFill/>
        </p:spPr>
        <p:txBody>
          <a:bodyPr wrap="square">
            <a:spAutoFit/>
          </a:bodyPr>
          <a:lstStyle/>
          <a:p>
            <a:pPr algn="ctr"/>
            <a:r>
              <a:rPr lang="en-US" b="0" dirty="0"/>
              <a:t> </a:t>
            </a:r>
            <a:r>
              <a:rPr lang="en-US" dirty="0"/>
              <a:t>PA</a:t>
            </a:r>
          </a:p>
        </p:txBody>
      </p:sp>
      <p:sp>
        <p:nvSpPr>
          <p:cNvPr id="78" name="TextBox 77">
            <a:extLst>
              <a:ext uri="{FF2B5EF4-FFF2-40B4-BE49-F238E27FC236}">
                <a16:creationId xmlns:a16="http://schemas.microsoft.com/office/drawing/2014/main" id="{CFCF0BC3-BECD-43CA-8302-9646FCC7D09B}"/>
              </a:ext>
            </a:extLst>
          </p:cNvPr>
          <p:cNvSpPr txBox="1"/>
          <p:nvPr/>
        </p:nvSpPr>
        <p:spPr>
          <a:xfrm>
            <a:off x="3885028" y="5519869"/>
            <a:ext cx="1272706" cy="369332"/>
          </a:xfrm>
          <a:prstGeom prst="rect">
            <a:avLst/>
          </a:prstGeom>
          <a:noFill/>
        </p:spPr>
        <p:txBody>
          <a:bodyPr wrap="square">
            <a:spAutoFit/>
          </a:bodyPr>
          <a:lstStyle/>
          <a:p>
            <a:pPr algn="ctr"/>
            <a:r>
              <a:rPr lang="en-US" b="0" dirty="0"/>
              <a:t> </a:t>
            </a:r>
            <a:r>
              <a:rPr lang="en-US" dirty="0"/>
              <a:t>WV</a:t>
            </a:r>
          </a:p>
        </p:txBody>
      </p:sp>
      <p:sp>
        <p:nvSpPr>
          <p:cNvPr id="79" name="TextBox 78">
            <a:extLst>
              <a:ext uri="{FF2B5EF4-FFF2-40B4-BE49-F238E27FC236}">
                <a16:creationId xmlns:a16="http://schemas.microsoft.com/office/drawing/2014/main" id="{BF749A23-9227-4991-B233-4FF2AF7A6645}"/>
              </a:ext>
            </a:extLst>
          </p:cNvPr>
          <p:cNvSpPr txBox="1"/>
          <p:nvPr/>
        </p:nvSpPr>
        <p:spPr>
          <a:xfrm>
            <a:off x="0" y="3193621"/>
            <a:ext cx="2664934" cy="307777"/>
          </a:xfrm>
          <a:prstGeom prst="rect">
            <a:avLst/>
          </a:prstGeom>
          <a:noFill/>
        </p:spPr>
        <p:txBody>
          <a:bodyPr wrap="square">
            <a:spAutoFit/>
          </a:bodyPr>
          <a:lstStyle/>
          <a:p>
            <a:pPr algn="ctr"/>
            <a:r>
              <a:rPr lang="en-US" sz="1400" i="1" dirty="0"/>
              <a:t>WV &gt; PA &gt; MD</a:t>
            </a:r>
          </a:p>
        </p:txBody>
      </p:sp>
      <p:sp>
        <p:nvSpPr>
          <p:cNvPr id="80" name="TextBox 79">
            <a:extLst>
              <a:ext uri="{FF2B5EF4-FFF2-40B4-BE49-F238E27FC236}">
                <a16:creationId xmlns:a16="http://schemas.microsoft.com/office/drawing/2014/main" id="{184774E1-40E1-4282-B787-6B64C37C14EC}"/>
              </a:ext>
            </a:extLst>
          </p:cNvPr>
          <p:cNvSpPr txBox="1"/>
          <p:nvPr/>
        </p:nvSpPr>
        <p:spPr>
          <a:xfrm>
            <a:off x="0" y="4041706"/>
            <a:ext cx="2664934" cy="307777"/>
          </a:xfrm>
          <a:prstGeom prst="rect">
            <a:avLst/>
          </a:prstGeom>
          <a:noFill/>
        </p:spPr>
        <p:txBody>
          <a:bodyPr wrap="square">
            <a:spAutoFit/>
          </a:bodyPr>
          <a:lstStyle/>
          <a:p>
            <a:pPr algn="ctr"/>
            <a:r>
              <a:rPr lang="en-US" sz="1400" i="1" dirty="0"/>
              <a:t>MD &gt; WV &gt; PA</a:t>
            </a:r>
          </a:p>
        </p:txBody>
      </p:sp>
      <p:sp>
        <p:nvSpPr>
          <p:cNvPr id="82" name="TextBox 81">
            <a:extLst>
              <a:ext uri="{FF2B5EF4-FFF2-40B4-BE49-F238E27FC236}">
                <a16:creationId xmlns:a16="http://schemas.microsoft.com/office/drawing/2014/main" id="{B6CB366D-0945-4667-B07D-BD3168FE7308}"/>
              </a:ext>
            </a:extLst>
          </p:cNvPr>
          <p:cNvSpPr txBox="1"/>
          <p:nvPr/>
        </p:nvSpPr>
        <p:spPr>
          <a:xfrm>
            <a:off x="32155" y="5048184"/>
            <a:ext cx="2664934" cy="307777"/>
          </a:xfrm>
          <a:prstGeom prst="rect">
            <a:avLst/>
          </a:prstGeom>
          <a:noFill/>
        </p:spPr>
        <p:txBody>
          <a:bodyPr wrap="square">
            <a:spAutoFit/>
          </a:bodyPr>
          <a:lstStyle/>
          <a:p>
            <a:pPr algn="ctr"/>
            <a:r>
              <a:rPr lang="en-US" sz="1400" i="1" dirty="0"/>
              <a:t>WV &gt; MD &gt; PA</a:t>
            </a:r>
          </a:p>
        </p:txBody>
      </p:sp>
      <p:sp>
        <p:nvSpPr>
          <p:cNvPr id="83" name="TextBox 82">
            <a:extLst>
              <a:ext uri="{FF2B5EF4-FFF2-40B4-BE49-F238E27FC236}">
                <a16:creationId xmlns:a16="http://schemas.microsoft.com/office/drawing/2014/main" id="{A2A847B7-04C8-4047-ACA7-DADA71E5E3E8}"/>
              </a:ext>
            </a:extLst>
          </p:cNvPr>
          <p:cNvSpPr txBox="1"/>
          <p:nvPr/>
        </p:nvSpPr>
        <p:spPr>
          <a:xfrm>
            <a:off x="4960765" y="3211474"/>
            <a:ext cx="4030835" cy="307777"/>
          </a:xfrm>
          <a:prstGeom prst="rect">
            <a:avLst/>
          </a:prstGeom>
          <a:noFill/>
        </p:spPr>
        <p:txBody>
          <a:bodyPr wrap="square">
            <a:spAutoFit/>
          </a:bodyPr>
          <a:lstStyle/>
          <a:p>
            <a:pPr algn="ctr"/>
            <a:r>
              <a:rPr lang="en-US" sz="1400" i="1" dirty="0"/>
              <a:t>(R, WV) &gt; (A, MD) &gt; (T, PA) &gt; (R, PA) &gt; (T, WV) </a:t>
            </a:r>
          </a:p>
        </p:txBody>
      </p:sp>
      <p:sp>
        <p:nvSpPr>
          <p:cNvPr id="84" name="TextBox 83">
            <a:extLst>
              <a:ext uri="{FF2B5EF4-FFF2-40B4-BE49-F238E27FC236}">
                <a16:creationId xmlns:a16="http://schemas.microsoft.com/office/drawing/2014/main" id="{4150C286-F378-4E6F-92A3-1EAD10A8747F}"/>
              </a:ext>
            </a:extLst>
          </p:cNvPr>
          <p:cNvSpPr txBox="1"/>
          <p:nvPr/>
        </p:nvSpPr>
        <p:spPr>
          <a:xfrm>
            <a:off x="4960765" y="4059559"/>
            <a:ext cx="4030835" cy="307777"/>
          </a:xfrm>
          <a:prstGeom prst="rect">
            <a:avLst/>
          </a:prstGeom>
          <a:noFill/>
        </p:spPr>
        <p:txBody>
          <a:bodyPr wrap="square">
            <a:spAutoFit/>
          </a:bodyPr>
          <a:lstStyle/>
          <a:p>
            <a:pPr algn="ctr"/>
            <a:r>
              <a:rPr lang="en-US" sz="1400" i="1" dirty="0"/>
              <a:t>(A, WV) &gt; (T, WV) &gt; (A, MD) &gt; (T, MD) &gt; (R, PA)</a:t>
            </a:r>
          </a:p>
        </p:txBody>
      </p:sp>
      <p:sp>
        <p:nvSpPr>
          <p:cNvPr id="85" name="TextBox 84">
            <a:extLst>
              <a:ext uri="{FF2B5EF4-FFF2-40B4-BE49-F238E27FC236}">
                <a16:creationId xmlns:a16="http://schemas.microsoft.com/office/drawing/2014/main" id="{12F622C1-DE11-411B-BA8C-6C21B2B3E726}"/>
              </a:ext>
            </a:extLst>
          </p:cNvPr>
          <p:cNvSpPr txBox="1"/>
          <p:nvPr/>
        </p:nvSpPr>
        <p:spPr>
          <a:xfrm>
            <a:off x="4960766" y="5066037"/>
            <a:ext cx="4030834" cy="307777"/>
          </a:xfrm>
          <a:prstGeom prst="rect">
            <a:avLst/>
          </a:prstGeom>
          <a:noFill/>
        </p:spPr>
        <p:txBody>
          <a:bodyPr wrap="square">
            <a:spAutoFit/>
          </a:bodyPr>
          <a:lstStyle/>
          <a:p>
            <a:pPr algn="ctr"/>
            <a:r>
              <a:rPr lang="en-US" sz="1400" i="1" dirty="0"/>
              <a:t>(A, MD) &gt; (R, MD) &gt; (T, WV) &gt; (R, PA) &gt; (A, PA)</a:t>
            </a:r>
          </a:p>
        </p:txBody>
      </p:sp>
    </p:spTree>
    <p:extLst>
      <p:ext uri="{BB962C8B-B14F-4D97-AF65-F5344CB8AC3E}">
        <p14:creationId xmlns:p14="http://schemas.microsoft.com/office/powerpoint/2010/main" val="1363583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6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6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7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7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7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7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8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8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p:bldP spid="68" grpId="0"/>
      <p:bldP spid="69" grpId="0"/>
      <p:bldP spid="73" grpId="0"/>
      <p:bldP spid="74" grpId="0"/>
      <p:bldP spid="75" grpId="0"/>
      <p:bldP spid="76" grpId="0"/>
      <p:bldP spid="77" grpId="0"/>
      <p:bldP spid="78" grpId="0"/>
      <p:bldP spid="83" grpId="0"/>
      <p:bldP spid="84" grpId="0"/>
      <p:bldP spid="8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Last Week</a:t>
            </a:r>
          </a:p>
        </p:txBody>
      </p:sp>
      <p:sp>
        <p:nvSpPr>
          <p:cNvPr id="5" name="Content Placeholder 4"/>
          <p:cNvSpPr>
            <a:spLocks noGrp="1"/>
          </p:cNvSpPr>
          <p:nvPr>
            <p:ph idx="1"/>
          </p:nvPr>
        </p:nvSpPr>
        <p:spPr/>
        <p:txBody>
          <a:bodyPr>
            <a:normAutofit fontScale="85000" lnSpcReduction="10000"/>
          </a:bodyPr>
          <a:lstStyle/>
          <a:p>
            <a:r>
              <a:rPr lang="en-US" dirty="0"/>
              <a:t>Stable marriage problem</a:t>
            </a:r>
          </a:p>
          <a:p>
            <a:pPr lvl="1"/>
            <a:r>
              <a:rPr lang="en-US" dirty="0"/>
              <a:t>Bipartite, one vertex to one vertex</a:t>
            </a:r>
          </a:p>
          <a:p>
            <a:pPr lvl="1"/>
            <a:r>
              <a:rPr lang="en-US" dirty="0"/>
              <a:t>Gale-Shapley can always find this in poly-time by having jockeys propose to horses, but this favors jockeys</a:t>
            </a:r>
          </a:p>
          <a:p>
            <a:pPr lvl="1"/>
            <a:r>
              <a:rPr lang="en-US" dirty="0"/>
              <a:t>There are lots of variants of the problem that break theory</a:t>
            </a:r>
            <a:br>
              <a:rPr lang="en-US" dirty="0"/>
            </a:br>
            <a:endParaRPr lang="en-US" dirty="0"/>
          </a:p>
          <a:p>
            <a:r>
              <a:rPr lang="en-US" dirty="0"/>
              <a:t>Stable roommates problem</a:t>
            </a:r>
          </a:p>
          <a:p>
            <a:pPr lvl="1"/>
            <a:r>
              <a:rPr lang="en-US" dirty="0"/>
              <a:t>Not bipartite, one vertex to one vertex </a:t>
            </a:r>
          </a:p>
          <a:p>
            <a:pPr lvl="1"/>
            <a:r>
              <a:rPr lang="en-US" dirty="0"/>
              <a:t>Irving’s algorithm finds a stable matching if it exists, otherwise reports failure</a:t>
            </a:r>
            <a:br>
              <a:rPr lang="en-US" dirty="0"/>
            </a:br>
            <a:endParaRPr lang="en-US" dirty="0"/>
          </a:p>
          <a:p>
            <a:r>
              <a:rPr lang="en-US" dirty="0"/>
              <a:t>Hospitals/Residents problem</a:t>
            </a:r>
          </a:p>
          <a:p>
            <a:pPr lvl="1"/>
            <a:r>
              <a:rPr lang="en-US" dirty="0"/>
              <a:t>Bipartite, one vertex to many vertices</a:t>
            </a:r>
          </a:p>
          <a:p>
            <a:pPr lvl="1"/>
            <a:r>
              <a:rPr lang="en-US" dirty="0"/>
              <a:t>Actually used in practice (NRMP, lawyers, sororities)</a:t>
            </a:r>
          </a:p>
          <a:p>
            <a:pPr lvl="1"/>
            <a:r>
              <a:rPr lang="en-US" dirty="0"/>
              <a:t>Lots of finicky details for handling </a:t>
            </a:r>
            <a:r>
              <a:rPr lang="en-US" dirty="0" err="1"/>
              <a:t>complementaries</a:t>
            </a:r>
            <a:endParaRPr lang="en-US" dirty="0"/>
          </a:p>
          <a:p>
            <a:endParaRPr lang="en-US" dirty="0"/>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3</a:t>
            </a:fld>
            <a:endParaRPr lang="en-US"/>
          </a:p>
        </p:txBody>
      </p:sp>
    </p:spTree>
    <p:extLst>
      <p:ext uri="{BB962C8B-B14F-4D97-AF65-F5344CB8AC3E}">
        <p14:creationId xmlns:p14="http://schemas.microsoft.com/office/powerpoint/2010/main" val="41176674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
                                            <p:txEl>
                                              <p:pRg st="5" end="5"/>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
                                            <p:txEl>
                                              <p:pRg st="7" end="7"/>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xEl>
                                              <p:pRg st="8" end="8"/>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5">
                                            <p:txEl>
                                              <p:pRg st="9" end="9"/>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CDCFBA-8460-4B59-ADB3-6ECFA9AE6EE3}"/>
              </a:ext>
            </a:extLst>
          </p:cNvPr>
          <p:cNvSpPr>
            <a:spLocks noGrp="1"/>
          </p:cNvSpPr>
          <p:nvPr>
            <p:ph type="title"/>
          </p:nvPr>
        </p:nvSpPr>
        <p:spPr/>
        <p:txBody>
          <a:bodyPr>
            <a:normAutofit fontScale="90000"/>
          </a:bodyPr>
          <a:lstStyle/>
          <a:p>
            <a:r>
              <a:rPr lang="en-US" dirty="0"/>
              <a:t>Int. Linear Program for Greedy Stability</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2BBFA54D-E63D-4186-9A19-D80891870218}"/>
                  </a:ext>
                </a:extLst>
              </p:cNvPr>
              <p:cNvSpPr>
                <a:spLocks noGrp="1"/>
              </p:cNvSpPr>
              <p:nvPr>
                <p:ph idx="1"/>
              </p:nvPr>
            </p:nvSpPr>
            <p:spPr>
              <a:xfrm>
                <a:off x="457200" y="1752600"/>
                <a:ext cx="7734300" cy="4373563"/>
              </a:xfrm>
            </p:spPr>
            <p:txBody>
              <a:bodyPr>
                <a:normAutofit/>
              </a:bodyPr>
              <a:lstStyle/>
              <a:p>
                <a:r>
                  <a:rPr lang="en-US" b="0" dirty="0"/>
                  <a:t>We do not have any combinatorial strategies so far, so an ILP is the best we have. Additionally, it allows us to encode any optimization function we’d like. Say all capacities are zero.</a:t>
                </a:r>
              </a:p>
              <a:p>
                <a:endParaRPr lang="en-US" b="0" dirty="0"/>
              </a:p>
              <a:p>
                <a:r>
                  <a:rPr lang="en-US" b="0" dirty="0"/>
                  <a:t>Let </a:t>
                </a:r>
                <a14:m>
                  <m:oMath xmlns:m="http://schemas.openxmlformats.org/officeDocument/2006/math">
                    <m:sSub>
                      <m:sSubPr>
                        <m:ctrlPr>
                          <a:rPr lang="en-US" sz="2000" i="1" smtClean="0">
                            <a:latin typeface="Cambria Math" panose="02040503050406030204" pitchFamily="18" charset="0"/>
                          </a:rPr>
                        </m:ctrlPr>
                      </m:sSubPr>
                      <m:e>
                        <m:r>
                          <a:rPr lang="en-US" sz="2000" b="1" i="1" smtClean="0">
                            <a:latin typeface="Cambria Math" panose="02040503050406030204" pitchFamily="18" charset="0"/>
                          </a:rPr>
                          <m:t>𝒙</m:t>
                        </m:r>
                      </m:e>
                      <m:sub>
                        <m:r>
                          <a:rPr lang="en-US" sz="2000" b="1" i="1" smtClean="0">
                            <a:latin typeface="Cambria Math" panose="02040503050406030204" pitchFamily="18" charset="0"/>
                          </a:rPr>
                          <m:t>𝒔𝒖</m:t>
                        </m:r>
                      </m:sub>
                    </m:sSub>
                  </m:oMath>
                </a14:m>
                <a:r>
                  <a:rPr lang="en-US" sz="2000" dirty="0"/>
                  <a:t> for each student </a:t>
                </a:r>
                <a14:m>
                  <m:oMath xmlns:m="http://schemas.openxmlformats.org/officeDocument/2006/math">
                    <m:r>
                      <m:rPr>
                        <m:nor/>
                      </m:rPr>
                      <a:rPr lang="en-US" dirty="0">
                        <a:latin typeface="Cambria Math" panose="02040503050406030204" pitchFamily="18" charset="0"/>
                        <a:ea typeface="Cambria Math" panose="02040503050406030204" pitchFamily="18" charset="0"/>
                      </a:rPr>
                      <m:t>s</m:t>
                    </m:r>
                    <m:r>
                      <m:rPr>
                        <m:nor/>
                      </m:rPr>
                      <a:rPr lang="en-US" sz="2000" dirty="0">
                        <a:latin typeface="Cambria Math" panose="02040503050406030204" pitchFamily="18" charset="0"/>
                        <a:ea typeface="Cambria Math" panose="02040503050406030204" pitchFamily="18" charset="0"/>
                      </a:rPr>
                      <m:t>∈</m:t>
                    </m:r>
                    <m:r>
                      <a:rPr lang="en-US" sz="2000" b="1" i="1" dirty="0" smtClean="0">
                        <a:latin typeface="Cambria Math" panose="02040503050406030204" pitchFamily="18" charset="0"/>
                        <a:ea typeface="Cambria Math" panose="02040503050406030204" pitchFamily="18" charset="0"/>
                      </a:rPr>
                      <m:t> </m:t>
                    </m:r>
                    <m:r>
                      <m:rPr>
                        <m:nor/>
                      </m:rPr>
                      <a:rPr lang="en-US" sz="2000" b="1" i="0" dirty="0" smtClean="0">
                        <a:latin typeface="Cambria Math" panose="02040503050406030204" pitchFamily="18" charset="0"/>
                        <a:ea typeface="Cambria Math" panose="02040503050406030204" pitchFamily="18" charset="0"/>
                      </a:rPr>
                      <m:t>{1, </m:t>
                    </m:r>
                    <m:r>
                      <a:rPr lang="en-US" sz="2000" b="1" i="1" dirty="0" smtClean="0">
                        <a:latin typeface="Cambria Math" panose="02040503050406030204" pitchFamily="18" charset="0"/>
                        <a:ea typeface="Cambria Math" panose="02040503050406030204" pitchFamily="18" charset="0"/>
                      </a:rPr>
                      <m:t>…, </m:t>
                    </m:r>
                    <m:r>
                      <a:rPr lang="en-US" sz="2000" b="1" i="1" dirty="0" smtClean="0">
                        <a:latin typeface="Cambria Math" panose="02040503050406030204" pitchFamily="18" charset="0"/>
                        <a:ea typeface="Cambria Math" panose="02040503050406030204" pitchFamily="18" charset="0"/>
                      </a:rPr>
                      <m:t>𝒏</m:t>
                    </m:r>
                    <m:r>
                      <a:rPr lang="en-US" sz="2000" b="1" i="1" dirty="0" smtClean="0">
                        <a:latin typeface="Cambria Math" panose="02040503050406030204" pitchFamily="18" charset="0"/>
                        <a:ea typeface="Cambria Math" panose="02040503050406030204" pitchFamily="18" charset="0"/>
                      </a:rPr>
                      <m:t>}</m:t>
                    </m:r>
                  </m:oMath>
                </a14:m>
                <a:r>
                  <a:rPr lang="en-US" sz="2000" dirty="0">
                    <a:ea typeface="Cambria Math" panose="02040503050406030204" pitchFamily="18" charset="0"/>
                  </a:rPr>
                  <a:t> and university </a:t>
                </a:r>
                <a14:m>
                  <m:oMath xmlns:m="http://schemas.openxmlformats.org/officeDocument/2006/math">
                    <m:r>
                      <a:rPr lang="en-US" sz="2000" b="1" i="1" smtClean="0">
                        <a:latin typeface="Cambria Math" panose="02040503050406030204" pitchFamily="18" charset="0"/>
                      </a:rPr>
                      <m:t>𝒖</m:t>
                    </m:r>
                    <m:r>
                      <m:rPr>
                        <m:nor/>
                      </m:rPr>
                      <a:rPr lang="en-US" sz="2000" dirty="0">
                        <a:latin typeface="Cambria Math" panose="02040503050406030204" pitchFamily="18" charset="0"/>
                        <a:ea typeface="Cambria Math" panose="02040503050406030204" pitchFamily="18" charset="0"/>
                      </a:rPr>
                      <m:t>∈{1, </m:t>
                    </m:r>
                    <m:r>
                      <a:rPr lang="en-US" sz="2000" i="1" dirty="0">
                        <a:latin typeface="Cambria Math" panose="02040503050406030204" pitchFamily="18" charset="0"/>
                        <a:ea typeface="Cambria Math" panose="02040503050406030204" pitchFamily="18" charset="0"/>
                      </a:rPr>
                      <m:t>…, </m:t>
                    </m:r>
                    <m:r>
                      <a:rPr lang="en-US" sz="2000" b="1" i="1" dirty="0" smtClean="0">
                        <a:latin typeface="Cambria Math" panose="02040503050406030204" pitchFamily="18" charset="0"/>
                        <a:ea typeface="Cambria Math" panose="02040503050406030204" pitchFamily="18" charset="0"/>
                      </a:rPr>
                      <m:t>𝒎</m:t>
                    </m:r>
                    <m:r>
                      <a:rPr lang="en-US" sz="2000" i="1" dirty="0">
                        <a:latin typeface="Cambria Math" panose="02040503050406030204" pitchFamily="18" charset="0"/>
                        <a:ea typeface="Cambria Math" panose="02040503050406030204" pitchFamily="18" charset="0"/>
                      </a:rPr>
                      <m:t>} </m:t>
                    </m:r>
                  </m:oMath>
                </a14:m>
                <a:r>
                  <a:rPr lang="en-US" sz="2000" dirty="0"/>
                  <a:t> indicate if </a:t>
                </a:r>
                <a14:m>
                  <m:oMath xmlns:m="http://schemas.openxmlformats.org/officeDocument/2006/math">
                    <m:r>
                      <m:rPr>
                        <m:nor/>
                      </m:rPr>
                      <a:rPr lang="en-US" dirty="0">
                        <a:latin typeface="Cambria Math" panose="02040503050406030204" pitchFamily="18" charset="0"/>
                        <a:ea typeface="Cambria Math" panose="02040503050406030204" pitchFamily="18" charset="0"/>
                      </a:rPr>
                      <m:t>s</m:t>
                    </m:r>
                  </m:oMath>
                </a14:m>
                <a:r>
                  <a:rPr lang="en-US" sz="2000" dirty="0"/>
                  <a:t> and </a:t>
                </a:r>
                <a14:m>
                  <m:oMath xmlns:m="http://schemas.openxmlformats.org/officeDocument/2006/math">
                    <m:r>
                      <a:rPr lang="en-US" i="1">
                        <a:latin typeface="Cambria Math" panose="02040503050406030204" pitchFamily="18" charset="0"/>
                      </a:rPr>
                      <m:t>𝒖</m:t>
                    </m:r>
                  </m:oMath>
                </a14:m>
                <a:r>
                  <a:rPr lang="en-US" sz="2000" dirty="0"/>
                  <a:t> are matched.</a:t>
                </a:r>
              </a:p>
              <a:p>
                <a:endParaRPr lang="en-US" dirty="0"/>
              </a:p>
              <a:p>
                <a:r>
                  <a:rPr lang="en-US" sz="1400" dirty="0"/>
                  <a:t>Optimize: </a:t>
                </a:r>
                <a:r>
                  <a:rPr lang="en-US" sz="1400" i="1" dirty="0"/>
                  <a:t>whatever</a:t>
                </a:r>
                <a:endParaRPr lang="en-US" sz="1400" dirty="0"/>
              </a:p>
              <a:p>
                <a:r>
                  <a:rPr lang="en-US" sz="1400" dirty="0"/>
                  <a:t>Subject to:</a:t>
                </a:r>
              </a:p>
              <a:p>
                <a:r>
                  <a:rPr lang="en-US" sz="1400" dirty="0"/>
                  <a:t>	</a:t>
                </a:r>
                <a14:m>
                  <m:oMath xmlns:m="http://schemas.openxmlformats.org/officeDocument/2006/math">
                    <m:r>
                      <m:rPr>
                        <m:nor/>
                      </m:rPr>
                      <a:rPr lang="en-US" sz="1400" dirty="0">
                        <a:ea typeface="Cambria Math" panose="02040503050406030204" pitchFamily="18" charset="0"/>
                      </a:rPr>
                      <m:t>	</m:t>
                    </m:r>
                    <m:nary>
                      <m:naryPr>
                        <m:chr m:val="∑"/>
                        <m:supHide m:val="on"/>
                        <m:ctrlPr>
                          <a:rPr lang="en-US" sz="1400" i="1">
                            <a:latin typeface="Cambria Math" panose="02040503050406030204" pitchFamily="18" charset="0"/>
                          </a:rPr>
                        </m:ctrlPr>
                      </m:naryPr>
                      <m:sub>
                        <m:sSup>
                          <m:sSupPr>
                            <m:ctrlPr>
                              <a:rPr lang="en-US" sz="1400" i="1" smtClean="0">
                                <a:latin typeface="Cambria Math" panose="02040503050406030204" pitchFamily="18" charset="0"/>
                              </a:rPr>
                            </m:ctrlPr>
                          </m:sSupPr>
                          <m:e>
                            <m:r>
                              <a:rPr lang="en-US" sz="1400" b="1" i="1" smtClean="0">
                                <a:latin typeface="Cambria Math" panose="02040503050406030204" pitchFamily="18" charset="0"/>
                              </a:rPr>
                              <m:t>𝒖</m:t>
                            </m:r>
                          </m:e>
                          <m:sup>
                            <m:r>
                              <a:rPr lang="en-US" sz="1400" b="1" i="1" smtClean="0">
                                <a:latin typeface="Cambria Math" panose="02040503050406030204" pitchFamily="18" charset="0"/>
                              </a:rPr>
                              <m:t>′</m:t>
                            </m:r>
                          </m:sup>
                        </m:sSup>
                        <m:sSub>
                          <m:sSubPr>
                            <m:ctrlPr>
                              <a:rPr lang="en-US" sz="1400" i="1">
                                <a:latin typeface="Cambria Math" panose="02040503050406030204" pitchFamily="18" charset="0"/>
                              </a:rPr>
                            </m:ctrlPr>
                          </m:sSubPr>
                          <m:e>
                            <m:r>
                              <a:rPr lang="en-US" sz="1400" i="1">
                                <a:latin typeface="Cambria Math" panose="02040503050406030204" pitchFamily="18" charset="0"/>
                              </a:rPr>
                              <m:t>&gt;</m:t>
                            </m:r>
                          </m:e>
                          <m:sub>
                            <m:r>
                              <a:rPr lang="en-US" sz="1400" b="1" i="1" smtClean="0">
                                <a:latin typeface="Cambria Math" panose="02040503050406030204" pitchFamily="18" charset="0"/>
                              </a:rPr>
                              <m:t>𝒔</m:t>
                            </m:r>
                          </m:sub>
                        </m:sSub>
                        <m:r>
                          <a:rPr lang="en-US" sz="1400" b="1" i="1" smtClean="0">
                            <a:latin typeface="Cambria Math" panose="02040503050406030204" pitchFamily="18" charset="0"/>
                          </a:rPr>
                          <m:t>𝒖</m:t>
                        </m:r>
                      </m:sub>
                      <m:sup/>
                      <m:e>
                        <m:sSub>
                          <m:sSubPr>
                            <m:ctrlPr>
                              <a:rPr lang="en-US" sz="1400" i="1">
                                <a:latin typeface="Cambria Math" panose="02040503050406030204" pitchFamily="18" charset="0"/>
                              </a:rPr>
                            </m:ctrlPr>
                          </m:sSubPr>
                          <m:e>
                            <m:r>
                              <a:rPr lang="en-US" sz="1400" i="1">
                                <a:latin typeface="Cambria Math" panose="02040503050406030204" pitchFamily="18" charset="0"/>
                              </a:rPr>
                              <m:t>𝒙</m:t>
                            </m:r>
                          </m:e>
                          <m:sub>
                            <m:r>
                              <a:rPr lang="en-US" sz="1400" b="1" i="1" smtClean="0">
                                <a:latin typeface="Cambria Math" panose="02040503050406030204" pitchFamily="18" charset="0"/>
                              </a:rPr>
                              <m:t>𝒔</m:t>
                            </m:r>
                            <m:sSup>
                              <m:sSupPr>
                                <m:ctrlPr>
                                  <a:rPr lang="en-US" sz="1400" b="1" i="1" smtClean="0">
                                    <a:latin typeface="Cambria Math" panose="02040503050406030204" pitchFamily="18" charset="0"/>
                                  </a:rPr>
                                </m:ctrlPr>
                              </m:sSupPr>
                              <m:e>
                                <m:r>
                                  <a:rPr lang="en-US" sz="1400" b="1" i="1" smtClean="0">
                                    <a:latin typeface="Cambria Math" panose="02040503050406030204" pitchFamily="18" charset="0"/>
                                  </a:rPr>
                                  <m:t>𝒖</m:t>
                                </m:r>
                              </m:e>
                              <m:sup>
                                <m:r>
                                  <a:rPr lang="en-US" sz="1400" b="1" i="1" smtClean="0">
                                    <a:latin typeface="Cambria Math" panose="02040503050406030204" pitchFamily="18" charset="0"/>
                                  </a:rPr>
                                  <m:t>′</m:t>
                                </m:r>
                              </m:sup>
                            </m:sSup>
                          </m:sub>
                        </m:sSub>
                      </m:e>
                    </m:nary>
                    <m:r>
                      <a:rPr lang="en-US" sz="1400" i="1">
                        <a:latin typeface="Cambria Math" panose="02040503050406030204" pitchFamily="18" charset="0"/>
                      </a:rPr>
                      <m:t>+</m:t>
                    </m:r>
                    <m:r>
                      <m:rPr>
                        <m:nor/>
                      </m:rPr>
                      <a:rPr lang="en-US" sz="1400" dirty="0"/>
                      <m:t> </m:t>
                    </m:r>
                    <m:nary>
                      <m:naryPr>
                        <m:chr m:val="∑"/>
                        <m:supHide m:val="on"/>
                        <m:ctrlPr>
                          <a:rPr lang="en-US" sz="1400" i="1">
                            <a:latin typeface="Cambria Math" panose="02040503050406030204" pitchFamily="18" charset="0"/>
                          </a:rPr>
                        </m:ctrlPr>
                      </m:naryPr>
                      <m:sub>
                        <m:sSup>
                          <m:sSupPr>
                            <m:ctrlPr>
                              <a:rPr lang="en-US" sz="1400" i="1" smtClean="0">
                                <a:latin typeface="Cambria Math" panose="02040503050406030204" pitchFamily="18" charset="0"/>
                              </a:rPr>
                            </m:ctrlPr>
                          </m:sSupPr>
                          <m:e>
                            <m:r>
                              <a:rPr lang="en-US" sz="1400" b="1" i="1" smtClean="0">
                                <a:latin typeface="Cambria Math" panose="02040503050406030204" pitchFamily="18" charset="0"/>
                              </a:rPr>
                              <m:t>𝒔</m:t>
                            </m:r>
                          </m:e>
                          <m:sup>
                            <m:r>
                              <a:rPr lang="en-US" sz="1400" b="1" i="1" smtClean="0">
                                <a:latin typeface="Cambria Math" panose="02040503050406030204" pitchFamily="18" charset="0"/>
                              </a:rPr>
                              <m:t>′</m:t>
                            </m:r>
                          </m:sup>
                        </m:sSup>
                        <m:r>
                          <a:rPr lang="en-US" sz="1400" b="1" i="1" smtClean="0">
                            <a:latin typeface="Cambria Math" panose="02040503050406030204" pitchFamily="18" charset="0"/>
                          </a:rPr>
                          <m:t>,</m:t>
                        </m:r>
                        <m:sSup>
                          <m:sSupPr>
                            <m:ctrlPr>
                              <a:rPr lang="en-US" sz="1400" b="1" i="1" smtClean="0">
                                <a:latin typeface="Cambria Math" panose="02040503050406030204" pitchFamily="18" charset="0"/>
                              </a:rPr>
                            </m:ctrlPr>
                          </m:sSupPr>
                          <m:e>
                            <m:r>
                              <a:rPr lang="en-US" sz="1400" b="1" i="1" smtClean="0">
                                <a:latin typeface="Cambria Math" panose="02040503050406030204" pitchFamily="18" charset="0"/>
                              </a:rPr>
                              <m:t>𝑴</m:t>
                            </m:r>
                          </m:e>
                          <m:sup>
                            <m:r>
                              <a:rPr lang="en-US" sz="1400" b="1" i="1" smtClean="0">
                                <a:latin typeface="Cambria Math" panose="02040503050406030204" pitchFamily="18" charset="0"/>
                              </a:rPr>
                              <m:t>′</m:t>
                            </m:r>
                          </m:sup>
                        </m:sSup>
                        <m:r>
                          <a:rPr lang="en-US" sz="1400" b="1" i="1" smtClean="0">
                            <a:latin typeface="Cambria Math" panose="02040503050406030204" pitchFamily="18" charset="0"/>
                          </a:rPr>
                          <m:t>:</m:t>
                        </m:r>
                        <m:sSup>
                          <m:sSupPr>
                            <m:ctrlPr>
                              <a:rPr lang="en-US" sz="1400" i="1">
                                <a:latin typeface="Cambria Math" panose="02040503050406030204" pitchFamily="18" charset="0"/>
                              </a:rPr>
                            </m:ctrlPr>
                          </m:sSupPr>
                          <m:e>
                            <m:r>
                              <a:rPr lang="en-US" sz="1400" i="1">
                                <a:latin typeface="Cambria Math" panose="02040503050406030204" pitchFamily="18" charset="0"/>
                              </a:rPr>
                              <m:t>𝑴</m:t>
                            </m:r>
                          </m:e>
                          <m:sup>
                            <m:r>
                              <a:rPr lang="en-US" sz="1400" i="1">
                                <a:latin typeface="Cambria Math" panose="02040503050406030204" pitchFamily="18" charset="0"/>
                              </a:rPr>
                              <m:t>′</m:t>
                            </m:r>
                          </m:sup>
                        </m:sSup>
                        <m:d>
                          <m:dPr>
                            <m:ctrlPr>
                              <a:rPr lang="en-US" sz="1400" b="1" i="1" smtClean="0">
                                <a:latin typeface="Cambria Math" panose="02040503050406030204" pitchFamily="18" charset="0"/>
                              </a:rPr>
                            </m:ctrlPr>
                          </m:dPr>
                          <m:e>
                            <m:sSup>
                              <m:sSupPr>
                                <m:ctrlPr>
                                  <a:rPr lang="en-US" sz="1400" b="1" i="1" smtClean="0">
                                    <a:latin typeface="Cambria Math" panose="02040503050406030204" pitchFamily="18" charset="0"/>
                                  </a:rPr>
                                </m:ctrlPr>
                              </m:sSupPr>
                              <m:e>
                                <m:r>
                                  <a:rPr lang="en-US" sz="1400" b="1" i="1" smtClean="0">
                                    <a:latin typeface="Cambria Math" panose="02040503050406030204" pitchFamily="18" charset="0"/>
                                  </a:rPr>
                                  <m:t>𝒔</m:t>
                                </m:r>
                              </m:e>
                              <m:sup>
                                <m:r>
                                  <a:rPr lang="en-US" sz="1400" b="1" i="1" smtClean="0">
                                    <a:latin typeface="Cambria Math" panose="02040503050406030204" pitchFamily="18" charset="0"/>
                                  </a:rPr>
                                  <m:t>′</m:t>
                                </m:r>
                              </m:sup>
                            </m:sSup>
                          </m:e>
                        </m:d>
                        <m:r>
                          <a:rPr lang="en-US" sz="1400" b="1" i="1" smtClean="0">
                            <a:latin typeface="Cambria Math" panose="02040503050406030204" pitchFamily="18" charset="0"/>
                          </a:rPr>
                          <m:t>=</m:t>
                        </m:r>
                        <m:r>
                          <a:rPr lang="en-US" sz="1400" b="1" i="1" smtClean="0">
                            <a:latin typeface="Cambria Math" panose="02040503050406030204" pitchFamily="18" charset="0"/>
                          </a:rPr>
                          <m:t>𝒖</m:t>
                        </m:r>
                        <m:r>
                          <a:rPr lang="en-US" sz="1400" b="1" i="1" smtClean="0">
                            <a:latin typeface="Cambria Math" panose="02040503050406030204" pitchFamily="18" charset="0"/>
                          </a:rPr>
                          <m:t>, (</m:t>
                        </m:r>
                        <m:sSup>
                          <m:sSupPr>
                            <m:ctrlPr>
                              <a:rPr lang="en-US" sz="1400" i="1">
                                <a:latin typeface="Cambria Math" panose="02040503050406030204" pitchFamily="18" charset="0"/>
                              </a:rPr>
                            </m:ctrlPr>
                          </m:sSupPr>
                          <m:e>
                            <m:r>
                              <a:rPr lang="en-US" sz="1400" i="1">
                                <a:latin typeface="Cambria Math" panose="02040503050406030204" pitchFamily="18" charset="0"/>
                              </a:rPr>
                              <m:t>𝑴</m:t>
                            </m:r>
                          </m:e>
                          <m:sup>
                            <m:r>
                              <a:rPr lang="en-US" sz="1400" i="1">
                                <a:latin typeface="Cambria Math" panose="02040503050406030204" pitchFamily="18" charset="0"/>
                              </a:rPr>
                              <m:t>′</m:t>
                            </m:r>
                          </m:sup>
                        </m:sSup>
                        <m:d>
                          <m:dPr>
                            <m:ctrlPr>
                              <a:rPr lang="en-US" sz="1400" b="1" i="1" smtClean="0">
                                <a:latin typeface="Cambria Math" panose="02040503050406030204" pitchFamily="18" charset="0"/>
                              </a:rPr>
                            </m:ctrlPr>
                          </m:dPr>
                          <m:e>
                            <m:r>
                              <a:rPr lang="en-US" sz="1400" b="1" i="1" smtClean="0">
                                <a:latin typeface="Cambria Math" panose="02040503050406030204" pitchFamily="18" charset="0"/>
                              </a:rPr>
                              <m:t>𝒖</m:t>
                            </m:r>
                          </m:e>
                        </m:d>
                        <m:r>
                          <a:rPr lang="en-US" sz="1400" b="1" i="1" smtClean="0">
                            <a:latin typeface="Cambria Math" panose="02040503050406030204" pitchFamily="18" charset="0"/>
                          </a:rPr>
                          <m:t>,</m:t>
                        </m:r>
                        <m:sSup>
                          <m:sSupPr>
                            <m:ctrlPr>
                              <a:rPr lang="en-US" sz="1400" i="1">
                                <a:latin typeface="Cambria Math" panose="02040503050406030204" pitchFamily="18" charset="0"/>
                              </a:rPr>
                            </m:ctrlPr>
                          </m:sSupPr>
                          <m:e>
                            <m:r>
                              <a:rPr lang="en-US" sz="1400" i="1">
                                <a:latin typeface="Cambria Math" panose="02040503050406030204" pitchFamily="18" charset="0"/>
                              </a:rPr>
                              <m:t>𝑴</m:t>
                            </m:r>
                          </m:e>
                          <m:sup>
                            <m:r>
                              <a:rPr lang="en-US" sz="1400" i="1">
                                <a:latin typeface="Cambria Math" panose="02040503050406030204" pitchFamily="18" charset="0"/>
                              </a:rPr>
                              <m:t>′</m:t>
                            </m:r>
                          </m:sup>
                        </m:sSup>
                        <m:d>
                          <m:dPr>
                            <m:ctrlPr>
                              <a:rPr lang="en-US" sz="1400" b="1" i="1" smtClean="0">
                                <a:latin typeface="Cambria Math" panose="02040503050406030204" pitchFamily="18" charset="0"/>
                              </a:rPr>
                            </m:ctrlPr>
                          </m:dPr>
                          <m:e>
                            <m:r>
                              <a:rPr lang="en-US" sz="1400" b="1" i="1" smtClean="0">
                                <a:latin typeface="Cambria Math" panose="02040503050406030204" pitchFamily="18" charset="0"/>
                              </a:rPr>
                              <m:t>𝒂𝒇𝒇</m:t>
                            </m:r>
                            <m:d>
                              <m:dPr>
                                <m:ctrlPr>
                                  <a:rPr lang="en-US" sz="1400" b="1" i="1" smtClean="0">
                                    <a:latin typeface="Cambria Math" panose="02040503050406030204" pitchFamily="18" charset="0"/>
                                  </a:rPr>
                                </m:ctrlPr>
                              </m:dPr>
                              <m:e>
                                <m:r>
                                  <a:rPr lang="en-US" sz="1400" b="1" i="1" smtClean="0">
                                    <a:latin typeface="Cambria Math" panose="02040503050406030204" pitchFamily="18" charset="0"/>
                                  </a:rPr>
                                  <m:t>𝒖</m:t>
                                </m:r>
                              </m:e>
                            </m:d>
                          </m:e>
                        </m:d>
                        <m:r>
                          <a:rPr lang="en-US" sz="1400" b="1" i="1" smtClean="0">
                            <a:latin typeface="Cambria Math" panose="02040503050406030204" pitchFamily="18" charset="0"/>
                          </a:rPr>
                          <m:t>)</m:t>
                        </m:r>
                        <m:sSub>
                          <m:sSubPr>
                            <m:ctrlPr>
                              <a:rPr lang="en-US" sz="1400" b="1" i="1" smtClean="0">
                                <a:latin typeface="Cambria Math" panose="02040503050406030204" pitchFamily="18" charset="0"/>
                              </a:rPr>
                            </m:ctrlPr>
                          </m:sSubPr>
                          <m:e>
                            <m:r>
                              <a:rPr lang="en-US" sz="1400" b="1" i="1" smtClean="0">
                                <a:latin typeface="Cambria Math" panose="02040503050406030204" pitchFamily="18" charset="0"/>
                              </a:rPr>
                              <m:t>&gt;</m:t>
                            </m:r>
                          </m:e>
                          <m:sub>
                            <m:r>
                              <a:rPr lang="en-US" sz="1400" b="1" i="1" smtClean="0">
                                <a:latin typeface="Cambria Math" panose="02040503050406030204" pitchFamily="18" charset="0"/>
                              </a:rPr>
                              <m:t>𝒖</m:t>
                            </m:r>
                          </m:sub>
                        </m:sSub>
                        <m:r>
                          <a:rPr lang="en-US" sz="1400" i="1">
                            <a:latin typeface="Cambria Math" panose="02040503050406030204" pitchFamily="18" charset="0"/>
                          </a:rPr>
                          <m:t>(</m:t>
                        </m:r>
                        <m:r>
                          <a:rPr lang="en-US" sz="1400" b="1" i="1" smtClean="0">
                            <a:latin typeface="Cambria Math" panose="02040503050406030204" pitchFamily="18" charset="0"/>
                          </a:rPr>
                          <m:t>𝑴</m:t>
                        </m:r>
                        <m:d>
                          <m:dPr>
                            <m:ctrlPr>
                              <a:rPr lang="en-US" sz="1400" i="1">
                                <a:latin typeface="Cambria Math" panose="02040503050406030204" pitchFamily="18" charset="0"/>
                              </a:rPr>
                            </m:ctrlPr>
                          </m:dPr>
                          <m:e>
                            <m:r>
                              <a:rPr lang="en-US" sz="1400" i="1">
                                <a:latin typeface="Cambria Math" panose="02040503050406030204" pitchFamily="18" charset="0"/>
                              </a:rPr>
                              <m:t>𝒖</m:t>
                            </m:r>
                          </m:e>
                        </m:d>
                        <m:r>
                          <a:rPr lang="en-US" sz="1400" i="1">
                            <a:latin typeface="Cambria Math" panose="02040503050406030204" pitchFamily="18" charset="0"/>
                          </a:rPr>
                          <m:t>,</m:t>
                        </m:r>
                        <m:r>
                          <a:rPr lang="en-US" sz="1400" b="1" i="1" smtClean="0">
                            <a:latin typeface="Cambria Math" panose="02040503050406030204" pitchFamily="18" charset="0"/>
                          </a:rPr>
                          <m:t>𝑴</m:t>
                        </m:r>
                        <m:d>
                          <m:dPr>
                            <m:ctrlPr>
                              <a:rPr lang="en-US" sz="1400" i="1">
                                <a:latin typeface="Cambria Math" panose="02040503050406030204" pitchFamily="18" charset="0"/>
                              </a:rPr>
                            </m:ctrlPr>
                          </m:dPr>
                          <m:e>
                            <m:r>
                              <a:rPr lang="en-US" sz="1400" i="1">
                                <a:latin typeface="Cambria Math" panose="02040503050406030204" pitchFamily="18" charset="0"/>
                              </a:rPr>
                              <m:t>𝒂𝒇𝒇</m:t>
                            </m:r>
                            <m:d>
                              <m:dPr>
                                <m:ctrlPr>
                                  <a:rPr lang="en-US" sz="1400" i="1">
                                    <a:latin typeface="Cambria Math" panose="02040503050406030204" pitchFamily="18" charset="0"/>
                                  </a:rPr>
                                </m:ctrlPr>
                              </m:dPr>
                              <m:e>
                                <m:r>
                                  <a:rPr lang="en-US" sz="1400" i="1">
                                    <a:latin typeface="Cambria Math" panose="02040503050406030204" pitchFamily="18" charset="0"/>
                                  </a:rPr>
                                  <m:t>𝒖</m:t>
                                </m:r>
                              </m:e>
                            </m:d>
                          </m:e>
                        </m:d>
                        <m:r>
                          <a:rPr lang="en-US" sz="1400" i="1">
                            <a:latin typeface="Cambria Math" panose="02040503050406030204" pitchFamily="18" charset="0"/>
                          </a:rPr>
                          <m:t>)</m:t>
                        </m:r>
                      </m:sub>
                      <m:sup/>
                      <m:e>
                        <m:sSub>
                          <m:sSubPr>
                            <m:ctrlPr>
                              <a:rPr lang="en-US" sz="1400" i="1">
                                <a:latin typeface="Cambria Math" panose="02040503050406030204" pitchFamily="18" charset="0"/>
                              </a:rPr>
                            </m:ctrlPr>
                          </m:sSubPr>
                          <m:e>
                            <m:r>
                              <a:rPr lang="en-US" sz="1400" i="1">
                                <a:latin typeface="Cambria Math" panose="02040503050406030204" pitchFamily="18" charset="0"/>
                              </a:rPr>
                              <m:t>𝒙</m:t>
                            </m:r>
                          </m:e>
                          <m:sub>
                            <m:sSup>
                              <m:sSupPr>
                                <m:ctrlPr>
                                  <a:rPr lang="en-US" sz="1400" i="1" smtClean="0">
                                    <a:latin typeface="Cambria Math" panose="02040503050406030204" pitchFamily="18" charset="0"/>
                                  </a:rPr>
                                </m:ctrlPr>
                              </m:sSupPr>
                              <m:e>
                                <m:r>
                                  <a:rPr lang="en-US" sz="1400" b="1" i="1" smtClean="0">
                                    <a:latin typeface="Cambria Math" panose="02040503050406030204" pitchFamily="18" charset="0"/>
                                  </a:rPr>
                                  <m:t>𝒔</m:t>
                                </m:r>
                              </m:e>
                              <m:sup>
                                <m:r>
                                  <a:rPr lang="en-US" sz="1400" b="1" i="1" smtClean="0">
                                    <a:latin typeface="Cambria Math" panose="02040503050406030204" pitchFamily="18" charset="0"/>
                                  </a:rPr>
                                  <m:t>′</m:t>
                                </m:r>
                              </m:sup>
                            </m:sSup>
                            <m:r>
                              <a:rPr lang="en-US" sz="1400" b="1" i="1" smtClean="0">
                                <a:latin typeface="Cambria Math" panose="02040503050406030204" pitchFamily="18" charset="0"/>
                              </a:rPr>
                              <m:t>𝒖</m:t>
                            </m:r>
                          </m:sub>
                        </m:sSub>
                      </m:e>
                    </m:nary>
                    <m:r>
                      <a:rPr lang="en-US" sz="1400" i="1">
                        <a:latin typeface="Cambria Math" panose="02040503050406030204" pitchFamily="18" charset="0"/>
                      </a:rPr>
                      <m:t>+</m:t>
                    </m:r>
                    <m:sSub>
                      <m:sSubPr>
                        <m:ctrlPr>
                          <a:rPr lang="en-US" sz="1400" i="1">
                            <a:latin typeface="Cambria Math" panose="02040503050406030204" pitchFamily="18" charset="0"/>
                          </a:rPr>
                        </m:ctrlPr>
                      </m:sSubPr>
                      <m:e>
                        <m:r>
                          <a:rPr lang="en-US" sz="1400" i="1">
                            <a:latin typeface="Cambria Math" panose="02040503050406030204" pitchFamily="18" charset="0"/>
                          </a:rPr>
                          <m:t>𝒙</m:t>
                        </m:r>
                      </m:e>
                      <m:sub>
                        <m:r>
                          <a:rPr lang="en-US" sz="1400" b="1" i="1" smtClean="0">
                            <a:latin typeface="Cambria Math" panose="02040503050406030204" pitchFamily="18" charset="0"/>
                          </a:rPr>
                          <m:t>𝒔𝒖</m:t>
                        </m:r>
                      </m:sub>
                    </m:sSub>
                    <m:r>
                      <a:rPr lang="en-US" sz="1400" i="1">
                        <a:latin typeface="Cambria Math" panose="02040503050406030204" pitchFamily="18" charset="0"/>
                        <a:ea typeface="Cambria Math" panose="02040503050406030204" pitchFamily="18" charset="0"/>
                      </a:rPr>
                      <m:t>≥</m:t>
                    </m:r>
                    <m:r>
                      <a:rPr lang="en-US" sz="1400" i="1">
                        <a:latin typeface="Cambria Math" panose="02040503050406030204" pitchFamily="18" charset="0"/>
                        <a:ea typeface="Cambria Math" panose="02040503050406030204" pitchFamily="18" charset="0"/>
                      </a:rPr>
                      <m:t>𝟏</m:t>
                    </m:r>
                  </m:oMath>
                </a14:m>
                <a:r>
                  <a:rPr lang="en-US" sz="1400" dirty="0">
                    <a:ea typeface="Cambria Math" panose="02040503050406030204" pitchFamily="18" charset="0"/>
                  </a:rPr>
                  <a:t> for all </a:t>
                </a:r>
                <a14:m>
                  <m:oMath xmlns:m="http://schemas.openxmlformats.org/officeDocument/2006/math">
                    <m:r>
                      <m:rPr>
                        <m:nor/>
                      </m:rPr>
                      <a:rPr lang="en-US" sz="1400" dirty="0">
                        <a:latin typeface="Cambria Math" panose="02040503050406030204" pitchFamily="18" charset="0"/>
                        <a:ea typeface="Cambria Math" panose="02040503050406030204" pitchFamily="18" charset="0"/>
                      </a:rPr>
                      <m:t>s</m:t>
                    </m:r>
                    <m:r>
                      <m:rPr>
                        <m:nor/>
                      </m:rPr>
                      <a:rPr lang="en-US" sz="1400" dirty="0">
                        <a:latin typeface="Cambria Math" panose="02040503050406030204" pitchFamily="18" charset="0"/>
                        <a:ea typeface="Cambria Math" panose="02040503050406030204" pitchFamily="18" charset="0"/>
                      </a:rPr>
                      <m:t>∈</m:t>
                    </m:r>
                    <m:r>
                      <a:rPr lang="en-US" sz="1400" i="1" dirty="0">
                        <a:latin typeface="Cambria Math" panose="02040503050406030204" pitchFamily="18" charset="0"/>
                        <a:ea typeface="Cambria Math" panose="02040503050406030204" pitchFamily="18" charset="0"/>
                      </a:rPr>
                      <m:t> </m:t>
                    </m:r>
                    <m:r>
                      <m:rPr>
                        <m:nor/>
                      </m:rPr>
                      <a:rPr lang="en-US" sz="1400" dirty="0">
                        <a:latin typeface="Cambria Math" panose="02040503050406030204" pitchFamily="18" charset="0"/>
                        <a:ea typeface="Cambria Math" panose="02040503050406030204" pitchFamily="18" charset="0"/>
                      </a:rPr>
                      <m:t>{1, </m:t>
                    </m:r>
                    <m:r>
                      <a:rPr lang="en-US" sz="1400" i="1" dirty="0">
                        <a:latin typeface="Cambria Math" panose="02040503050406030204" pitchFamily="18" charset="0"/>
                        <a:ea typeface="Cambria Math" panose="02040503050406030204" pitchFamily="18" charset="0"/>
                      </a:rPr>
                      <m:t>…, </m:t>
                    </m:r>
                    <m:r>
                      <a:rPr lang="en-US" sz="1400" i="1" dirty="0">
                        <a:latin typeface="Cambria Math" panose="02040503050406030204" pitchFamily="18" charset="0"/>
                        <a:ea typeface="Cambria Math" panose="02040503050406030204" pitchFamily="18" charset="0"/>
                      </a:rPr>
                      <m:t>𝒏</m:t>
                    </m:r>
                    <m:r>
                      <a:rPr lang="en-US" sz="1400" i="1" dirty="0">
                        <a:latin typeface="Cambria Math" panose="02040503050406030204" pitchFamily="18" charset="0"/>
                        <a:ea typeface="Cambria Math" panose="02040503050406030204" pitchFamily="18" charset="0"/>
                      </a:rPr>
                      <m:t>}</m:t>
                    </m:r>
                  </m:oMath>
                </a14:m>
                <a:r>
                  <a:rPr lang="en-US" sz="1400" dirty="0">
                    <a:ea typeface="Cambria Math" panose="02040503050406030204" pitchFamily="18" charset="0"/>
                  </a:rPr>
                  <a:t> and </a:t>
                </a:r>
                <a14:m>
                  <m:oMath xmlns:m="http://schemas.openxmlformats.org/officeDocument/2006/math">
                    <m:r>
                      <a:rPr lang="en-US" sz="1400" i="1">
                        <a:latin typeface="Cambria Math" panose="02040503050406030204" pitchFamily="18" charset="0"/>
                      </a:rPr>
                      <m:t>𝒖</m:t>
                    </m:r>
                    <m:r>
                      <m:rPr>
                        <m:nor/>
                      </m:rPr>
                      <a:rPr lang="en-US" sz="1400" dirty="0">
                        <a:latin typeface="Cambria Math" panose="02040503050406030204" pitchFamily="18" charset="0"/>
                        <a:ea typeface="Cambria Math" panose="02040503050406030204" pitchFamily="18" charset="0"/>
                      </a:rPr>
                      <m:t>∈{1, </m:t>
                    </m:r>
                    <m:r>
                      <a:rPr lang="en-US" sz="1400" i="1" dirty="0">
                        <a:latin typeface="Cambria Math" panose="02040503050406030204" pitchFamily="18" charset="0"/>
                        <a:ea typeface="Cambria Math" panose="02040503050406030204" pitchFamily="18" charset="0"/>
                      </a:rPr>
                      <m:t>…, </m:t>
                    </m:r>
                    <m:r>
                      <a:rPr lang="en-US" sz="1400" i="1" dirty="0">
                        <a:latin typeface="Cambria Math" panose="02040503050406030204" pitchFamily="18" charset="0"/>
                        <a:ea typeface="Cambria Math" panose="02040503050406030204" pitchFamily="18" charset="0"/>
                      </a:rPr>
                      <m:t>𝒎</m:t>
                    </m:r>
                    <m:r>
                      <a:rPr lang="en-US" sz="1400" i="1" dirty="0">
                        <a:latin typeface="Cambria Math" panose="02040503050406030204" pitchFamily="18" charset="0"/>
                        <a:ea typeface="Cambria Math" panose="02040503050406030204" pitchFamily="18" charset="0"/>
                      </a:rPr>
                      <m:t>} </m:t>
                    </m:r>
                  </m:oMath>
                </a14:m>
                <a:endParaRPr lang="en-US" sz="1400" dirty="0">
                  <a:ea typeface="Cambria Math" panose="02040503050406030204" pitchFamily="18" charset="0"/>
                </a:endParaRPr>
              </a:p>
              <a:p>
                <a:r>
                  <a:rPr lang="en-US" sz="1400" dirty="0"/>
                  <a:t>	</a:t>
                </a:r>
                <a14:m>
                  <m:oMath xmlns:m="http://schemas.openxmlformats.org/officeDocument/2006/math">
                    <m:sSub>
                      <m:sSubPr>
                        <m:ctrlPr>
                          <a:rPr lang="en-US" sz="1400" i="1" smtClean="0">
                            <a:latin typeface="Cambria Math" panose="02040503050406030204" pitchFamily="18" charset="0"/>
                          </a:rPr>
                        </m:ctrlPr>
                      </m:sSubPr>
                      <m:e>
                        <m:r>
                          <a:rPr lang="en-US" sz="1400" i="1">
                            <a:latin typeface="Cambria Math" panose="02040503050406030204" pitchFamily="18" charset="0"/>
                          </a:rPr>
                          <m:t>𝒙</m:t>
                        </m:r>
                      </m:e>
                      <m:sub>
                        <m:r>
                          <a:rPr lang="en-US" sz="1400" b="1" i="1" smtClean="0">
                            <a:latin typeface="Cambria Math" panose="02040503050406030204" pitchFamily="18" charset="0"/>
                          </a:rPr>
                          <m:t>𝒔𝒖</m:t>
                        </m:r>
                      </m:sub>
                    </m:sSub>
                    <m:r>
                      <a:rPr lang="en-US" sz="1400" i="1">
                        <a:latin typeface="Cambria Math" panose="02040503050406030204" pitchFamily="18" charset="0"/>
                        <a:ea typeface="Cambria Math" panose="02040503050406030204" pitchFamily="18" charset="0"/>
                      </a:rPr>
                      <m:t>∈</m:t>
                    </m:r>
                    <m:d>
                      <m:dPr>
                        <m:begChr m:val="{"/>
                        <m:endChr m:val="}"/>
                        <m:ctrlPr>
                          <a:rPr lang="en-US" sz="1400" i="1">
                            <a:latin typeface="Cambria Math" panose="02040503050406030204" pitchFamily="18" charset="0"/>
                            <a:ea typeface="Cambria Math" panose="02040503050406030204" pitchFamily="18" charset="0"/>
                          </a:rPr>
                        </m:ctrlPr>
                      </m:dPr>
                      <m:e>
                        <m:r>
                          <a:rPr lang="en-US" sz="1400" i="1">
                            <a:latin typeface="Cambria Math" panose="02040503050406030204" pitchFamily="18" charset="0"/>
                            <a:ea typeface="Cambria Math" panose="02040503050406030204" pitchFamily="18" charset="0"/>
                          </a:rPr>
                          <m:t>𝟎</m:t>
                        </m:r>
                        <m:r>
                          <a:rPr lang="en-US" sz="1400" i="1">
                            <a:latin typeface="Cambria Math" panose="02040503050406030204" pitchFamily="18" charset="0"/>
                            <a:ea typeface="Cambria Math" panose="02040503050406030204" pitchFamily="18" charset="0"/>
                          </a:rPr>
                          <m:t>,</m:t>
                        </m:r>
                        <m:r>
                          <a:rPr lang="en-US" sz="1400" i="1">
                            <a:latin typeface="Cambria Math" panose="02040503050406030204" pitchFamily="18" charset="0"/>
                            <a:ea typeface="Cambria Math" panose="02040503050406030204" pitchFamily="18" charset="0"/>
                          </a:rPr>
                          <m:t>𝟏</m:t>
                        </m:r>
                      </m:e>
                    </m:d>
                  </m:oMath>
                </a14:m>
                <a:r>
                  <a:rPr lang="en-US" sz="1400" dirty="0"/>
                  <a:t> </a:t>
                </a:r>
                <a:r>
                  <a:rPr lang="en-US" sz="1400" dirty="0">
                    <a:ea typeface="Cambria Math" panose="02040503050406030204" pitchFamily="18" charset="0"/>
                  </a:rPr>
                  <a:t>for all </a:t>
                </a:r>
                <a14:m>
                  <m:oMath xmlns:m="http://schemas.openxmlformats.org/officeDocument/2006/math">
                    <m:r>
                      <m:rPr>
                        <m:nor/>
                      </m:rPr>
                      <a:rPr lang="en-US" sz="1400" dirty="0">
                        <a:latin typeface="Cambria Math" panose="02040503050406030204" pitchFamily="18" charset="0"/>
                        <a:ea typeface="Cambria Math" panose="02040503050406030204" pitchFamily="18" charset="0"/>
                      </a:rPr>
                      <m:t>s</m:t>
                    </m:r>
                    <m:r>
                      <m:rPr>
                        <m:nor/>
                      </m:rPr>
                      <a:rPr lang="en-US" sz="1400" dirty="0">
                        <a:latin typeface="Cambria Math" panose="02040503050406030204" pitchFamily="18" charset="0"/>
                        <a:ea typeface="Cambria Math" panose="02040503050406030204" pitchFamily="18" charset="0"/>
                      </a:rPr>
                      <m:t>∈</m:t>
                    </m:r>
                    <m:r>
                      <a:rPr lang="en-US" sz="1400" i="1" dirty="0">
                        <a:latin typeface="Cambria Math" panose="02040503050406030204" pitchFamily="18" charset="0"/>
                        <a:ea typeface="Cambria Math" panose="02040503050406030204" pitchFamily="18" charset="0"/>
                      </a:rPr>
                      <m:t> </m:t>
                    </m:r>
                    <m:r>
                      <m:rPr>
                        <m:nor/>
                      </m:rPr>
                      <a:rPr lang="en-US" sz="1400" dirty="0">
                        <a:latin typeface="Cambria Math" panose="02040503050406030204" pitchFamily="18" charset="0"/>
                        <a:ea typeface="Cambria Math" panose="02040503050406030204" pitchFamily="18" charset="0"/>
                      </a:rPr>
                      <m:t>{1, </m:t>
                    </m:r>
                    <m:r>
                      <a:rPr lang="en-US" sz="1400" i="1" dirty="0">
                        <a:latin typeface="Cambria Math" panose="02040503050406030204" pitchFamily="18" charset="0"/>
                        <a:ea typeface="Cambria Math" panose="02040503050406030204" pitchFamily="18" charset="0"/>
                      </a:rPr>
                      <m:t>…, </m:t>
                    </m:r>
                    <m:r>
                      <a:rPr lang="en-US" sz="1400" i="1" dirty="0">
                        <a:latin typeface="Cambria Math" panose="02040503050406030204" pitchFamily="18" charset="0"/>
                        <a:ea typeface="Cambria Math" panose="02040503050406030204" pitchFamily="18" charset="0"/>
                      </a:rPr>
                      <m:t>𝒏</m:t>
                    </m:r>
                    <m:r>
                      <a:rPr lang="en-US" sz="1400" i="1" dirty="0">
                        <a:latin typeface="Cambria Math" panose="02040503050406030204" pitchFamily="18" charset="0"/>
                        <a:ea typeface="Cambria Math" panose="02040503050406030204" pitchFamily="18" charset="0"/>
                      </a:rPr>
                      <m:t>}</m:t>
                    </m:r>
                  </m:oMath>
                </a14:m>
                <a:r>
                  <a:rPr lang="en-US" sz="1400" dirty="0">
                    <a:ea typeface="Cambria Math" panose="02040503050406030204" pitchFamily="18" charset="0"/>
                  </a:rPr>
                  <a:t> and </a:t>
                </a:r>
                <a14:m>
                  <m:oMath xmlns:m="http://schemas.openxmlformats.org/officeDocument/2006/math">
                    <m:r>
                      <a:rPr lang="en-US" sz="1400" i="1">
                        <a:latin typeface="Cambria Math" panose="02040503050406030204" pitchFamily="18" charset="0"/>
                      </a:rPr>
                      <m:t>𝒖</m:t>
                    </m:r>
                    <m:r>
                      <m:rPr>
                        <m:nor/>
                      </m:rPr>
                      <a:rPr lang="en-US" sz="1400" dirty="0">
                        <a:latin typeface="Cambria Math" panose="02040503050406030204" pitchFamily="18" charset="0"/>
                        <a:ea typeface="Cambria Math" panose="02040503050406030204" pitchFamily="18" charset="0"/>
                      </a:rPr>
                      <m:t>∈{1, </m:t>
                    </m:r>
                    <m:r>
                      <a:rPr lang="en-US" sz="1400" i="1" dirty="0">
                        <a:latin typeface="Cambria Math" panose="02040503050406030204" pitchFamily="18" charset="0"/>
                        <a:ea typeface="Cambria Math" panose="02040503050406030204" pitchFamily="18" charset="0"/>
                      </a:rPr>
                      <m:t>…, </m:t>
                    </m:r>
                    <m:r>
                      <a:rPr lang="en-US" sz="1400" i="1" dirty="0">
                        <a:latin typeface="Cambria Math" panose="02040503050406030204" pitchFamily="18" charset="0"/>
                        <a:ea typeface="Cambria Math" panose="02040503050406030204" pitchFamily="18" charset="0"/>
                      </a:rPr>
                      <m:t>𝒎</m:t>
                    </m:r>
                    <m:r>
                      <a:rPr lang="en-US" sz="1400" i="1" dirty="0">
                        <a:latin typeface="Cambria Math" panose="02040503050406030204" pitchFamily="18" charset="0"/>
                        <a:ea typeface="Cambria Math" panose="02040503050406030204" pitchFamily="18" charset="0"/>
                      </a:rPr>
                      <m:t>} </m:t>
                    </m:r>
                  </m:oMath>
                </a14:m>
                <a:endParaRPr lang="en-US" sz="1400" dirty="0"/>
              </a:p>
              <a:p>
                <a:endParaRPr lang="en-US" dirty="0"/>
              </a:p>
              <a:p>
                <a:endParaRPr lang="en-US" b="0" dirty="0"/>
              </a:p>
            </p:txBody>
          </p:sp>
        </mc:Choice>
        <mc:Fallback xmlns="">
          <p:sp>
            <p:nvSpPr>
              <p:cNvPr id="3" name="Content Placeholder 2">
                <a:extLst>
                  <a:ext uri="{FF2B5EF4-FFF2-40B4-BE49-F238E27FC236}">
                    <a16:creationId xmlns:a16="http://schemas.microsoft.com/office/drawing/2014/main" id="{2BBFA54D-E63D-4186-9A19-D80891870218}"/>
                  </a:ext>
                </a:extLst>
              </p:cNvPr>
              <p:cNvSpPr>
                <a:spLocks noGrp="1" noRot="1" noChangeAspect="1" noMove="1" noResize="1" noEditPoints="1" noAdjustHandles="1" noChangeArrowheads="1" noChangeShapeType="1" noTextEdit="1"/>
              </p:cNvSpPr>
              <p:nvPr>
                <p:ph idx="1"/>
              </p:nvPr>
            </p:nvSpPr>
            <p:spPr>
              <a:xfrm>
                <a:off x="457200" y="1752600"/>
                <a:ext cx="7734300" cy="4373563"/>
              </a:xfrm>
              <a:blipFill>
                <a:blip r:embed="rId2"/>
                <a:stretch>
                  <a:fillRect l="-788" t="-697"/>
                </a:stretch>
              </a:blipFill>
            </p:spPr>
            <p:txBody>
              <a:bodyPr/>
              <a:lstStyle/>
              <a:p>
                <a:r>
                  <a:rPr lang="en-US">
                    <a:noFill/>
                  </a:rPr>
                  <a:t> </a:t>
                </a:r>
              </a:p>
            </p:txBody>
          </p:sp>
        </mc:Fallback>
      </mc:AlternateContent>
      <p:sp>
        <p:nvSpPr>
          <p:cNvPr id="4" name="Slide Number Placeholder 3">
            <a:extLst>
              <a:ext uri="{FF2B5EF4-FFF2-40B4-BE49-F238E27FC236}">
                <a16:creationId xmlns:a16="http://schemas.microsoft.com/office/drawing/2014/main" id="{CEEFF506-B8AF-49A9-B1E2-6E0D12A29AE4}"/>
              </a:ext>
            </a:extLst>
          </p:cNvPr>
          <p:cNvSpPr>
            <a:spLocks noGrp="1"/>
          </p:cNvSpPr>
          <p:nvPr>
            <p:ph type="sldNum" sz="quarter" idx="12"/>
          </p:nvPr>
        </p:nvSpPr>
        <p:spPr/>
        <p:txBody>
          <a:bodyPr/>
          <a:lstStyle/>
          <a:p>
            <a:fld id="{A2EF37A0-74FC-AB4F-AE4C-D9BFC6719E9F}" type="slidenum">
              <a:rPr lang="en-US" smtClean="0"/>
              <a:t>30</a:t>
            </a:fld>
            <a:endParaRPr lang="en-US"/>
          </a:p>
        </p:txBody>
      </p:sp>
      <p:sp>
        <p:nvSpPr>
          <p:cNvPr id="5" name="Rectangle: Rounded Corners 4">
            <a:extLst>
              <a:ext uri="{FF2B5EF4-FFF2-40B4-BE49-F238E27FC236}">
                <a16:creationId xmlns:a16="http://schemas.microsoft.com/office/drawing/2014/main" id="{BB90E9BE-EFA6-4D06-9096-5FDB99F540D4}"/>
              </a:ext>
            </a:extLst>
          </p:cNvPr>
          <p:cNvSpPr/>
          <p:nvPr/>
        </p:nvSpPr>
        <p:spPr>
          <a:xfrm>
            <a:off x="2727960" y="5250180"/>
            <a:ext cx="3421380" cy="213360"/>
          </a:xfrm>
          <a:prstGeom prst="roundRect">
            <a:avLst/>
          </a:prstGeom>
          <a:noFill/>
          <a:ln>
            <a:solidFill>
              <a:srgbClr val="D12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peech Bubble: Rectangle 5">
            <a:extLst>
              <a:ext uri="{FF2B5EF4-FFF2-40B4-BE49-F238E27FC236}">
                <a16:creationId xmlns:a16="http://schemas.microsoft.com/office/drawing/2014/main" id="{8AE892C2-A8FE-4445-9B33-7D2E21748FBB}"/>
              </a:ext>
            </a:extLst>
          </p:cNvPr>
          <p:cNvSpPr/>
          <p:nvPr/>
        </p:nvSpPr>
        <p:spPr>
          <a:xfrm>
            <a:off x="3695700" y="4023360"/>
            <a:ext cx="2453640" cy="598170"/>
          </a:xfrm>
          <a:prstGeom prst="wedgeRectCallout">
            <a:avLst>
              <a:gd name="adj1" fmla="val -38473"/>
              <a:gd name="adj2" fmla="val 144499"/>
            </a:avLst>
          </a:prstGeom>
          <a:noFill/>
          <a:ln>
            <a:solidFill>
              <a:srgbClr val="D1282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rPr>
              <a:t>This looks gross! But if you ignore this part it looks the same as our stable marriage ILP</a:t>
            </a:r>
          </a:p>
        </p:txBody>
      </p:sp>
    </p:spTree>
    <p:extLst>
      <p:ext uri="{BB962C8B-B14F-4D97-AF65-F5344CB8AC3E}">
        <p14:creationId xmlns:p14="http://schemas.microsoft.com/office/powerpoint/2010/main" val="1350645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5C8C5-F6C1-4833-AEC7-D331551D0300}"/>
              </a:ext>
            </a:extLst>
          </p:cNvPr>
          <p:cNvSpPr>
            <a:spLocks noGrp="1"/>
          </p:cNvSpPr>
          <p:nvPr>
            <p:ph type="title"/>
          </p:nvPr>
        </p:nvSpPr>
        <p:spPr/>
        <p:txBody>
          <a:bodyPr>
            <a:normAutofit fontScale="90000"/>
          </a:bodyPr>
          <a:lstStyle/>
          <a:p>
            <a:r>
              <a:rPr lang="en-US" dirty="0"/>
              <a:t>Designing Affiliate Matching Mechanisms</a:t>
            </a:r>
          </a:p>
        </p:txBody>
      </p:sp>
      <p:sp>
        <p:nvSpPr>
          <p:cNvPr id="3" name="Content Placeholder 2">
            <a:extLst>
              <a:ext uri="{FF2B5EF4-FFF2-40B4-BE49-F238E27FC236}">
                <a16:creationId xmlns:a16="http://schemas.microsoft.com/office/drawing/2014/main" id="{41CC45B6-BC0C-428C-8DBE-62384E92D327}"/>
              </a:ext>
            </a:extLst>
          </p:cNvPr>
          <p:cNvSpPr>
            <a:spLocks noGrp="1"/>
          </p:cNvSpPr>
          <p:nvPr>
            <p:ph idx="1"/>
          </p:nvPr>
        </p:nvSpPr>
        <p:spPr/>
        <p:txBody>
          <a:bodyPr>
            <a:normAutofit lnSpcReduction="10000"/>
          </a:bodyPr>
          <a:lstStyle/>
          <a:p>
            <a:r>
              <a:rPr lang="en-US" b="0" i="1" dirty="0"/>
              <a:t>Does an affiliate matching mechanism reify notions of prestige in a way that produces harm?</a:t>
            </a:r>
            <a:endParaRPr lang="en-US" b="0" dirty="0"/>
          </a:p>
          <a:p>
            <a:pPr marL="342900" indent="-342900">
              <a:buFont typeface="Arial" panose="020B0604020202020204" pitchFamily="34" charset="0"/>
              <a:buChar char="•"/>
            </a:pPr>
            <a:r>
              <a:rPr lang="en-US" sz="1600" b="0" dirty="0"/>
              <a:t>If you go to a prestigious school, you likely access to better resources that give you a better outcome.</a:t>
            </a:r>
          </a:p>
          <a:p>
            <a:r>
              <a:rPr lang="en-US" b="0" i="1" dirty="0"/>
              <a:t>How do current affiliate marketplaces operate?</a:t>
            </a:r>
          </a:p>
          <a:p>
            <a:pPr marL="342900" indent="-342900">
              <a:buFont typeface="Arial" panose="020B0604020202020204" pitchFamily="34" charset="0"/>
              <a:buChar char="•"/>
            </a:pPr>
            <a:r>
              <a:rPr lang="en-US" sz="1600" b="0" dirty="0"/>
              <a:t>Can this model be used in some way? Is preference elicitation reasonable? Can we make it strategy-proof?</a:t>
            </a:r>
          </a:p>
          <a:p>
            <a:r>
              <a:rPr lang="en-US" b="0" i="1" dirty="0"/>
              <a:t>How much do employers care about their affiliates? How much </a:t>
            </a:r>
            <a:r>
              <a:rPr lang="en-US" i="1" dirty="0"/>
              <a:t>should</a:t>
            </a:r>
            <a:r>
              <a:rPr lang="en-US" b="0" i="1" dirty="0"/>
              <a:t> they care?</a:t>
            </a:r>
          </a:p>
          <a:p>
            <a:pPr marL="342900" indent="-342900">
              <a:buFont typeface="Arial" panose="020B0604020202020204" pitchFamily="34" charset="0"/>
              <a:buChar char="•"/>
            </a:pPr>
            <a:r>
              <a:rPr lang="en-US" sz="1600" b="0" dirty="0"/>
              <a:t>Qualitative results in the survey yielded many different philosophies.</a:t>
            </a:r>
          </a:p>
          <a:p>
            <a:r>
              <a:rPr lang="en-US" b="0" i="1" dirty="0"/>
              <a:t>What is the right definition of stability?</a:t>
            </a:r>
          </a:p>
          <a:p>
            <a:pPr marL="285750" indent="-285750">
              <a:buFont typeface="Arial" panose="020B0604020202020204" pitchFamily="34" charset="0"/>
              <a:buChar char="•"/>
            </a:pPr>
            <a:r>
              <a:rPr lang="en-US" sz="1600" b="0" dirty="0"/>
              <a:t>Greedy stability is not the only notion of stability. Is it too weak? To strong? Helpful? Unhelpful?</a:t>
            </a:r>
          </a:p>
        </p:txBody>
      </p:sp>
      <p:sp>
        <p:nvSpPr>
          <p:cNvPr id="4" name="Slide Number Placeholder 3">
            <a:extLst>
              <a:ext uri="{FF2B5EF4-FFF2-40B4-BE49-F238E27FC236}">
                <a16:creationId xmlns:a16="http://schemas.microsoft.com/office/drawing/2014/main" id="{5170576B-DAFD-402A-8089-51BECCD952F1}"/>
              </a:ext>
            </a:extLst>
          </p:cNvPr>
          <p:cNvSpPr>
            <a:spLocks noGrp="1"/>
          </p:cNvSpPr>
          <p:nvPr>
            <p:ph type="sldNum" sz="quarter" idx="12"/>
          </p:nvPr>
        </p:nvSpPr>
        <p:spPr/>
        <p:txBody>
          <a:bodyPr/>
          <a:lstStyle/>
          <a:p>
            <a:fld id="{A2EF37A0-74FC-AB4F-AE4C-D9BFC6719E9F}" type="slidenum">
              <a:rPr lang="en-US" smtClean="0"/>
              <a:t>31</a:t>
            </a:fld>
            <a:endParaRPr lang="en-US"/>
          </a:p>
        </p:txBody>
      </p:sp>
    </p:spTree>
    <p:extLst>
      <p:ext uri="{BB962C8B-B14F-4D97-AF65-F5344CB8AC3E}">
        <p14:creationId xmlns:p14="http://schemas.microsoft.com/office/powerpoint/2010/main" val="11500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16E113-6A63-425C-8C06-B88A3B3DD044}"/>
              </a:ext>
            </a:extLst>
          </p:cNvPr>
          <p:cNvSpPr>
            <a:spLocks noGrp="1"/>
          </p:cNvSpPr>
          <p:nvPr>
            <p:ph type="title"/>
          </p:nvPr>
        </p:nvSpPr>
        <p:spPr/>
        <p:txBody>
          <a:bodyPr>
            <a:normAutofit/>
          </a:bodyPr>
          <a:lstStyle/>
          <a:p>
            <a:r>
              <a:rPr lang="en-US" sz="2800" dirty="0"/>
              <a:t>Extension: Dichotomous preferences</a:t>
            </a:r>
          </a:p>
        </p:txBody>
      </p:sp>
      <p:sp>
        <p:nvSpPr>
          <p:cNvPr id="4" name="Slide Number Placeholder 3">
            <a:extLst>
              <a:ext uri="{FF2B5EF4-FFF2-40B4-BE49-F238E27FC236}">
                <a16:creationId xmlns:a16="http://schemas.microsoft.com/office/drawing/2014/main" id="{D5AC517F-23F5-4224-B214-D52913D08C77}"/>
              </a:ext>
            </a:extLst>
          </p:cNvPr>
          <p:cNvSpPr>
            <a:spLocks noGrp="1"/>
          </p:cNvSpPr>
          <p:nvPr>
            <p:ph type="sldNum" sz="quarter" idx="12"/>
          </p:nvPr>
        </p:nvSpPr>
        <p:spPr/>
        <p:txBody>
          <a:bodyPr/>
          <a:lstStyle/>
          <a:p>
            <a:fld id="{A2EF37A0-74FC-AB4F-AE4C-D9BFC6719E9F}" type="slidenum">
              <a:rPr lang="en-US" smtClean="0"/>
              <a:t>32</a:t>
            </a:fld>
            <a:endParaRPr lang="en-US"/>
          </a:p>
        </p:txBody>
      </p:sp>
      <p:sp>
        <p:nvSpPr>
          <p:cNvPr id="20" name="Content Placeholder 2">
            <a:extLst>
              <a:ext uri="{FF2B5EF4-FFF2-40B4-BE49-F238E27FC236}">
                <a16:creationId xmlns:a16="http://schemas.microsoft.com/office/drawing/2014/main" id="{AB32A735-A9B6-4D58-97D4-9D7DE0DD1836}"/>
              </a:ext>
            </a:extLst>
          </p:cNvPr>
          <p:cNvSpPr>
            <a:spLocks noGrp="1"/>
          </p:cNvSpPr>
          <p:nvPr>
            <p:ph idx="1"/>
          </p:nvPr>
        </p:nvSpPr>
        <p:spPr>
          <a:xfrm>
            <a:off x="457200" y="1752600"/>
            <a:ext cx="8435788" cy="4373563"/>
          </a:xfrm>
        </p:spPr>
        <p:txBody>
          <a:bodyPr>
            <a:normAutofit/>
          </a:bodyPr>
          <a:lstStyle/>
          <a:p>
            <a:r>
              <a:rPr lang="en-US" sz="1600" dirty="0"/>
              <a:t>Similar existing marketplaces are simplified: </a:t>
            </a:r>
            <a:r>
              <a:rPr lang="en-US" sz="1600" b="0" dirty="0"/>
              <a:t>each applicant submits their top 2 preferences, schools do initial acceptances based off of this, then it is decentralized.</a:t>
            </a:r>
          </a:p>
          <a:p>
            <a:endParaRPr lang="en-US" sz="1600" b="0" dirty="0"/>
          </a:p>
          <a:p>
            <a:r>
              <a:rPr lang="en-US" sz="1600" dirty="0"/>
              <a:t>Why is this good?</a:t>
            </a:r>
          </a:p>
          <a:p>
            <a:pPr marL="285750" indent="-285750">
              <a:buFont typeface="Arial" panose="020B0604020202020204" pitchFamily="34" charset="0"/>
              <a:buChar char="•"/>
            </a:pPr>
            <a:r>
              <a:rPr lang="en-US" sz="1600" b="0" dirty="0"/>
              <a:t>It’s easy for people to submit their top 2</a:t>
            </a:r>
          </a:p>
          <a:p>
            <a:endParaRPr lang="en-US" sz="1600" b="0" dirty="0"/>
          </a:p>
          <a:p>
            <a:r>
              <a:rPr lang="en-US" sz="1600" dirty="0"/>
              <a:t>Affiliate matching: </a:t>
            </a:r>
            <a:r>
              <a:rPr lang="en-US" sz="1600" b="0" dirty="0"/>
              <a:t>should students give entire rankings over schools? Can they? Can schools give entire rankings over tuples?</a:t>
            </a:r>
          </a:p>
          <a:p>
            <a:endParaRPr lang="en-US" sz="1600" b="0" dirty="0"/>
          </a:p>
          <a:p>
            <a:r>
              <a:rPr lang="en-US" sz="1600" dirty="0"/>
              <a:t>Simplification: </a:t>
            </a:r>
            <a:r>
              <a:rPr lang="en-US" sz="1600" b="0" dirty="0"/>
              <a:t>Everyone has a binary approval/disapproval indicator for each university/student</a:t>
            </a:r>
          </a:p>
        </p:txBody>
      </p:sp>
    </p:spTree>
    <p:extLst>
      <p:ext uri="{BB962C8B-B14F-4D97-AF65-F5344CB8AC3E}">
        <p14:creationId xmlns:p14="http://schemas.microsoft.com/office/powerpoint/2010/main" val="1892845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F7AF1-581B-4EBF-B614-54E9EBF7AEAD}"/>
              </a:ext>
            </a:extLst>
          </p:cNvPr>
          <p:cNvSpPr>
            <a:spLocks noGrp="1"/>
          </p:cNvSpPr>
          <p:nvPr>
            <p:ph type="title"/>
          </p:nvPr>
        </p:nvSpPr>
        <p:spPr/>
        <p:txBody>
          <a:bodyPr>
            <a:normAutofit/>
          </a:bodyPr>
          <a:lstStyle/>
          <a:p>
            <a:r>
              <a:rPr lang="en-US" sz="2800" dirty="0"/>
              <a:t>Extension: Dichotomous preferences</a:t>
            </a:r>
          </a:p>
        </p:txBody>
      </p:sp>
      <p:sp>
        <p:nvSpPr>
          <p:cNvPr id="3" name="Content Placeholder 2">
            <a:extLst>
              <a:ext uri="{FF2B5EF4-FFF2-40B4-BE49-F238E27FC236}">
                <a16:creationId xmlns:a16="http://schemas.microsoft.com/office/drawing/2014/main" id="{38DDD9CA-3A9A-4B8F-9CE4-1DD88BDFD5F2}"/>
              </a:ext>
            </a:extLst>
          </p:cNvPr>
          <p:cNvSpPr>
            <a:spLocks noGrp="1"/>
          </p:cNvSpPr>
          <p:nvPr>
            <p:ph idx="1"/>
          </p:nvPr>
        </p:nvSpPr>
        <p:spPr>
          <a:xfrm>
            <a:off x="457200" y="1752600"/>
            <a:ext cx="4114800" cy="4373563"/>
          </a:xfrm>
        </p:spPr>
        <p:txBody>
          <a:bodyPr>
            <a:normAutofit lnSpcReduction="10000"/>
          </a:bodyPr>
          <a:lstStyle/>
          <a:p>
            <a:r>
              <a:rPr lang="en-US" dirty="0"/>
              <a:t>UMD’s Preferences:</a:t>
            </a:r>
          </a:p>
          <a:p>
            <a:pPr marL="342900" indent="-342900">
              <a:buFont typeface="Arial" panose="020B0604020202020204" pitchFamily="34" charset="0"/>
              <a:buChar char="•"/>
            </a:pPr>
            <a:r>
              <a:rPr lang="en-US" b="0" dirty="0"/>
              <a:t>Approve or disapprove of each student for itself</a:t>
            </a:r>
          </a:p>
          <a:p>
            <a:pPr marL="342900" indent="-342900">
              <a:buFont typeface="Arial" panose="020B0604020202020204" pitchFamily="34" charset="0"/>
              <a:buChar char="•"/>
            </a:pPr>
            <a:r>
              <a:rPr lang="en-US" b="0" dirty="0"/>
              <a:t>Approve or disapprove of each university for each affiliate</a:t>
            </a:r>
          </a:p>
          <a:p>
            <a:pPr marL="342900" indent="-342900">
              <a:buFont typeface="Arial" panose="020B0604020202020204" pitchFamily="34" charset="0"/>
              <a:buChar char="•"/>
            </a:pPr>
            <a:endParaRPr lang="en-US" b="0" dirty="0"/>
          </a:p>
          <a:p>
            <a:r>
              <a:rPr lang="en-US" b="0" dirty="0"/>
              <a:t>Value of a match:</a:t>
            </a:r>
          </a:p>
          <a:p>
            <a:pPr marL="342900" indent="-342900">
              <a:buFont typeface="Arial" panose="020B0604020202020204" pitchFamily="34" charset="0"/>
              <a:buChar char="•"/>
            </a:pPr>
            <a:r>
              <a:rPr lang="en-US" b="0" dirty="0"/>
              <a:t>Start at 0</a:t>
            </a:r>
          </a:p>
          <a:p>
            <a:pPr marL="342900" indent="-342900">
              <a:buFont typeface="Arial" panose="020B0604020202020204" pitchFamily="34" charset="0"/>
              <a:buChar char="•"/>
            </a:pPr>
            <a:r>
              <a:rPr lang="en-US" b="0" dirty="0"/>
              <a:t>Add 1 for every match it receives that it likes</a:t>
            </a:r>
          </a:p>
          <a:p>
            <a:pPr marL="342900" indent="-342900">
              <a:buFont typeface="Arial" panose="020B0604020202020204" pitchFamily="34" charset="0"/>
              <a:buChar char="•"/>
            </a:pPr>
            <a:r>
              <a:rPr lang="en-US" b="0" dirty="0"/>
              <a:t>Add </a:t>
            </a:r>
            <a:r>
              <a:rPr lang="el-GR" b="0" i="0" dirty="0">
                <a:effectLst/>
                <a:latin typeface="Arial" panose="020B0604020202020204" pitchFamily="34" charset="0"/>
              </a:rPr>
              <a:t>λ</a:t>
            </a:r>
            <a:r>
              <a:rPr lang="en-US" b="0" i="0" dirty="0">
                <a:effectLst/>
                <a:latin typeface="Arial" panose="020B0604020202020204" pitchFamily="34" charset="0"/>
              </a:rPr>
              <a:t> for every match an affiliate receives that it likes</a:t>
            </a:r>
            <a:endParaRPr lang="en-US" b="0" dirty="0"/>
          </a:p>
        </p:txBody>
      </p:sp>
      <p:sp>
        <p:nvSpPr>
          <p:cNvPr id="4" name="Slide Number Placeholder 3">
            <a:extLst>
              <a:ext uri="{FF2B5EF4-FFF2-40B4-BE49-F238E27FC236}">
                <a16:creationId xmlns:a16="http://schemas.microsoft.com/office/drawing/2014/main" id="{9B2FEAD2-E7F9-4D17-B488-83C782861BF3}"/>
              </a:ext>
            </a:extLst>
          </p:cNvPr>
          <p:cNvSpPr>
            <a:spLocks noGrp="1"/>
          </p:cNvSpPr>
          <p:nvPr>
            <p:ph type="sldNum" sz="quarter" idx="12"/>
          </p:nvPr>
        </p:nvSpPr>
        <p:spPr/>
        <p:txBody>
          <a:bodyPr/>
          <a:lstStyle/>
          <a:p>
            <a:fld id="{A2EF37A0-74FC-AB4F-AE4C-D9BFC6719E9F}" type="slidenum">
              <a:rPr lang="en-US" smtClean="0"/>
              <a:t>33</a:t>
            </a:fld>
            <a:endParaRPr lang="en-US"/>
          </a:p>
        </p:txBody>
      </p:sp>
      <p:pic>
        <p:nvPicPr>
          <p:cNvPr id="5" name="Picture 4" descr="Logo&#10;&#10;Description automatically generated">
            <a:extLst>
              <a:ext uri="{FF2B5EF4-FFF2-40B4-BE49-F238E27FC236}">
                <a16:creationId xmlns:a16="http://schemas.microsoft.com/office/drawing/2014/main" id="{DD501017-4834-4949-9BEF-CD9740E7C66E}"/>
              </a:ext>
            </a:extLst>
          </p:cNvPr>
          <p:cNvPicPr>
            <a:picLocks noChangeAspect="1"/>
          </p:cNvPicPr>
          <p:nvPr/>
        </p:nvPicPr>
        <p:blipFill>
          <a:blip r:embed="rId3"/>
          <a:stretch>
            <a:fillRect/>
          </a:stretch>
        </p:blipFill>
        <p:spPr>
          <a:xfrm>
            <a:off x="7073449" y="3530788"/>
            <a:ext cx="790547" cy="589655"/>
          </a:xfrm>
          <a:prstGeom prst="rect">
            <a:avLst/>
          </a:prstGeom>
        </p:spPr>
      </p:pic>
      <p:pic>
        <p:nvPicPr>
          <p:cNvPr id="6" name="Picture 5" descr="Logo&#10;&#10;Description automatically generated">
            <a:extLst>
              <a:ext uri="{FF2B5EF4-FFF2-40B4-BE49-F238E27FC236}">
                <a16:creationId xmlns:a16="http://schemas.microsoft.com/office/drawing/2014/main" id="{6727A976-4135-4937-9A3F-6DF21A0B80CC}"/>
              </a:ext>
            </a:extLst>
          </p:cNvPr>
          <p:cNvPicPr>
            <a:picLocks noChangeAspect="1"/>
          </p:cNvPicPr>
          <p:nvPr/>
        </p:nvPicPr>
        <p:blipFill>
          <a:blip r:embed="rId4"/>
          <a:stretch>
            <a:fillRect/>
          </a:stretch>
        </p:blipFill>
        <p:spPr>
          <a:xfrm>
            <a:off x="7132494" y="2596472"/>
            <a:ext cx="672458" cy="589655"/>
          </a:xfrm>
          <a:prstGeom prst="rect">
            <a:avLst/>
          </a:prstGeom>
        </p:spPr>
      </p:pic>
      <p:pic>
        <p:nvPicPr>
          <p:cNvPr id="7" name="Picture 6" descr="Logo&#10;&#10;Description automatically generated">
            <a:extLst>
              <a:ext uri="{FF2B5EF4-FFF2-40B4-BE49-F238E27FC236}">
                <a16:creationId xmlns:a16="http://schemas.microsoft.com/office/drawing/2014/main" id="{3BE5929B-1787-4B43-A008-C34465C93486}"/>
              </a:ext>
            </a:extLst>
          </p:cNvPr>
          <p:cNvPicPr>
            <a:picLocks noChangeAspect="1"/>
          </p:cNvPicPr>
          <p:nvPr/>
        </p:nvPicPr>
        <p:blipFill>
          <a:blip r:embed="rId5"/>
          <a:stretch>
            <a:fillRect/>
          </a:stretch>
        </p:blipFill>
        <p:spPr>
          <a:xfrm>
            <a:off x="7154645" y="4465104"/>
            <a:ext cx="628154" cy="647112"/>
          </a:xfrm>
          <a:prstGeom prst="rect">
            <a:avLst/>
          </a:prstGeom>
        </p:spPr>
      </p:pic>
      <p:pic>
        <p:nvPicPr>
          <p:cNvPr id="8" name="Picture 7" descr="Icon&#10;&#10;Description automatically generated">
            <a:extLst>
              <a:ext uri="{FF2B5EF4-FFF2-40B4-BE49-F238E27FC236}">
                <a16:creationId xmlns:a16="http://schemas.microsoft.com/office/drawing/2014/main" id="{834C5142-093E-4055-B5DD-F95643A91166}"/>
              </a:ext>
            </a:extLst>
          </p:cNvPr>
          <p:cNvPicPr>
            <a:picLocks noChangeAspect="1"/>
          </p:cNvPicPr>
          <p:nvPr/>
        </p:nvPicPr>
        <p:blipFill>
          <a:blip r:embed="rId6"/>
          <a:stretch>
            <a:fillRect/>
          </a:stretch>
        </p:blipFill>
        <p:spPr>
          <a:xfrm>
            <a:off x="5529021" y="2554260"/>
            <a:ext cx="1013506" cy="674077"/>
          </a:xfrm>
          <a:prstGeom prst="rect">
            <a:avLst/>
          </a:prstGeom>
        </p:spPr>
      </p:pic>
      <p:pic>
        <p:nvPicPr>
          <p:cNvPr id="9" name="Picture 8" descr="Icon&#10;&#10;Description automatically generated">
            <a:extLst>
              <a:ext uri="{FF2B5EF4-FFF2-40B4-BE49-F238E27FC236}">
                <a16:creationId xmlns:a16="http://schemas.microsoft.com/office/drawing/2014/main" id="{A000CDE5-B7CB-4337-A2C4-9F5FB892A726}"/>
              </a:ext>
            </a:extLst>
          </p:cNvPr>
          <p:cNvPicPr>
            <a:picLocks noChangeAspect="1"/>
          </p:cNvPicPr>
          <p:nvPr/>
        </p:nvPicPr>
        <p:blipFill>
          <a:blip r:embed="rId7"/>
          <a:stretch>
            <a:fillRect/>
          </a:stretch>
        </p:blipFill>
        <p:spPr>
          <a:xfrm>
            <a:off x="5529021" y="3488576"/>
            <a:ext cx="1013506" cy="674077"/>
          </a:xfrm>
          <a:prstGeom prst="rect">
            <a:avLst/>
          </a:prstGeom>
        </p:spPr>
      </p:pic>
      <p:pic>
        <p:nvPicPr>
          <p:cNvPr id="10" name="Picture 9" descr="Icon&#10;&#10;Description automatically generated">
            <a:extLst>
              <a:ext uri="{FF2B5EF4-FFF2-40B4-BE49-F238E27FC236}">
                <a16:creationId xmlns:a16="http://schemas.microsoft.com/office/drawing/2014/main" id="{079E5ABF-B37A-4D33-BE29-01C1BC64DA83}"/>
              </a:ext>
            </a:extLst>
          </p:cNvPr>
          <p:cNvPicPr>
            <a:picLocks noChangeAspect="1"/>
          </p:cNvPicPr>
          <p:nvPr/>
        </p:nvPicPr>
        <p:blipFill>
          <a:blip r:embed="rId8"/>
          <a:stretch>
            <a:fillRect/>
          </a:stretch>
        </p:blipFill>
        <p:spPr>
          <a:xfrm>
            <a:off x="5529021" y="4444786"/>
            <a:ext cx="1034061" cy="687748"/>
          </a:xfrm>
          <a:prstGeom prst="rect">
            <a:avLst/>
          </a:prstGeom>
        </p:spPr>
      </p:pic>
      <p:sp>
        <p:nvSpPr>
          <p:cNvPr id="11" name="TextBox 10">
            <a:extLst>
              <a:ext uri="{FF2B5EF4-FFF2-40B4-BE49-F238E27FC236}">
                <a16:creationId xmlns:a16="http://schemas.microsoft.com/office/drawing/2014/main" id="{C7C2FC95-5AA0-442D-BA71-8C801728FBA0}"/>
              </a:ext>
            </a:extLst>
          </p:cNvPr>
          <p:cNvSpPr txBox="1"/>
          <p:nvPr/>
        </p:nvSpPr>
        <p:spPr>
          <a:xfrm>
            <a:off x="5656386" y="3129499"/>
            <a:ext cx="758775" cy="369332"/>
          </a:xfrm>
          <a:prstGeom prst="rect">
            <a:avLst/>
          </a:prstGeom>
          <a:noFill/>
        </p:spPr>
        <p:txBody>
          <a:bodyPr wrap="square">
            <a:spAutoFit/>
          </a:bodyPr>
          <a:lstStyle/>
          <a:p>
            <a:pPr algn="ctr"/>
            <a:r>
              <a:rPr lang="en-US" b="0" dirty="0"/>
              <a:t> A</a:t>
            </a:r>
            <a:endParaRPr lang="en-US" dirty="0"/>
          </a:p>
        </p:txBody>
      </p:sp>
      <p:sp>
        <p:nvSpPr>
          <p:cNvPr id="12" name="TextBox 11">
            <a:extLst>
              <a:ext uri="{FF2B5EF4-FFF2-40B4-BE49-F238E27FC236}">
                <a16:creationId xmlns:a16="http://schemas.microsoft.com/office/drawing/2014/main" id="{F859AE44-20DF-4594-B226-2C088E1FD11D}"/>
              </a:ext>
            </a:extLst>
          </p:cNvPr>
          <p:cNvSpPr txBox="1"/>
          <p:nvPr/>
        </p:nvSpPr>
        <p:spPr>
          <a:xfrm>
            <a:off x="5596388" y="4080119"/>
            <a:ext cx="878769" cy="369332"/>
          </a:xfrm>
          <a:prstGeom prst="rect">
            <a:avLst/>
          </a:prstGeom>
          <a:noFill/>
        </p:spPr>
        <p:txBody>
          <a:bodyPr wrap="square">
            <a:spAutoFit/>
          </a:bodyPr>
          <a:lstStyle/>
          <a:p>
            <a:pPr algn="ctr"/>
            <a:r>
              <a:rPr lang="en-US" b="0" dirty="0"/>
              <a:t> R</a:t>
            </a:r>
            <a:endParaRPr lang="en-US" dirty="0"/>
          </a:p>
        </p:txBody>
      </p:sp>
      <p:sp>
        <p:nvSpPr>
          <p:cNvPr id="13" name="TextBox 12">
            <a:extLst>
              <a:ext uri="{FF2B5EF4-FFF2-40B4-BE49-F238E27FC236}">
                <a16:creationId xmlns:a16="http://schemas.microsoft.com/office/drawing/2014/main" id="{FA852645-335A-402C-8CA8-DE52FD0124BA}"/>
              </a:ext>
            </a:extLst>
          </p:cNvPr>
          <p:cNvSpPr txBox="1"/>
          <p:nvPr/>
        </p:nvSpPr>
        <p:spPr>
          <a:xfrm>
            <a:off x="5399419" y="5068562"/>
            <a:ext cx="1272706" cy="369332"/>
          </a:xfrm>
          <a:prstGeom prst="rect">
            <a:avLst/>
          </a:prstGeom>
          <a:noFill/>
        </p:spPr>
        <p:txBody>
          <a:bodyPr wrap="square">
            <a:spAutoFit/>
          </a:bodyPr>
          <a:lstStyle/>
          <a:p>
            <a:pPr algn="ctr"/>
            <a:r>
              <a:rPr lang="en-US" b="0" dirty="0"/>
              <a:t> T</a:t>
            </a:r>
            <a:endParaRPr lang="en-US" dirty="0"/>
          </a:p>
        </p:txBody>
      </p:sp>
      <p:sp>
        <p:nvSpPr>
          <p:cNvPr id="14" name="TextBox 13">
            <a:extLst>
              <a:ext uri="{FF2B5EF4-FFF2-40B4-BE49-F238E27FC236}">
                <a16:creationId xmlns:a16="http://schemas.microsoft.com/office/drawing/2014/main" id="{1B75B14B-3BC5-49C5-9B9C-1FC238A3840D}"/>
              </a:ext>
            </a:extLst>
          </p:cNvPr>
          <p:cNvSpPr txBox="1"/>
          <p:nvPr/>
        </p:nvSpPr>
        <p:spPr>
          <a:xfrm>
            <a:off x="5399419" y="2784710"/>
            <a:ext cx="514398" cy="307777"/>
          </a:xfrm>
          <a:prstGeom prst="rect">
            <a:avLst/>
          </a:prstGeom>
          <a:noFill/>
        </p:spPr>
        <p:txBody>
          <a:bodyPr wrap="square">
            <a:spAutoFit/>
          </a:bodyPr>
          <a:lstStyle/>
          <a:p>
            <a:r>
              <a:rPr lang="en-US" sz="1400" b="1" dirty="0">
                <a:solidFill>
                  <a:srgbClr val="FF0000"/>
                </a:solidFill>
              </a:rPr>
              <a:t>MD</a:t>
            </a:r>
          </a:p>
        </p:txBody>
      </p:sp>
      <p:sp>
        <p:nvSpPr>
          <p:cNvPr id="15" name="TextBox 14">
            <a:extLst>
              <a:ext uri="{FF2B5EF4-FFF2-40B4-BE49-F238E27FC236}">
                <a16:creationId xmlns:a16="http://schemas.microsoft.com/office/drawing/2014/main" id="{230B6347-08A9-4A28-98AB-DB7CDCA47982}"/>
              </a:ext>
            </a:extLst>
          </p:cNvPr>
          <p:cNvSpPr txBox="1"/>
          <p:nvPr/>
        </p:nvSpPr>
        <p:spPr>
          <a:xfrm>
            <a:off x="5399419" y="3631275"/>
            <a:ext cx="514398" cy="307777"/>
          </a:xfrm>
          <a:prstGeom prst="rect">
            <a:avLst/>
          </a:prstGeom>
          <a:noFill/>
        </p:spPr>
        <p:txBody>
          <a:bodyPr wrap="square">
            <a:spAutoFit/>
          </a:bodyPr>
          <a:lstStyle/>
          <a:p>
            <a:r>
              <a:rPr lang="en-US" sz="1400" b="1" dirty="0">
                <a:solidFill>
                  <a:srgbClr val="0400F4"/>
                </a:solidFill>
              </a:rPr>
              <a:t>PA</a:t>
            </a:r>
          </a:p>
        </p:txBody>
      </p:sp>
      <p:sp>
        <p:nvSpPr>
          <p:cNvPr id="16" name="TextBox 15">
            <a:extLst>
              <a:ext uri="{FF2B5EF4-FFF2-40B4-BE49-F238E27FC236}">
                <a16:creationId xmlns:a16="http://schemas.microsoft.com/office/drawing/2014/main" id="{D03ADF23-2734-4F63-90AA-0167C8352966}"/>
              </a:ext>
            </a:extLst>
          </p:cNvPr>
          <p:cNvSpPr txBox="1"/>
          <p:nvPr/>
        </p:nvSpPr>
        <p:spPr>
          <a:xfrm>
            <a:off x="5399187" y="4634771"/>
            <a:ext cx="514398" cy="307777"/>
          </a:xfrm>
          <a:prstGeom prst="rect">
            <a:avLst/>
          </a:prstGeom>
          <a:noFill/>
        </p:spPr>
        <p:txBody>
          <a:bodyPr wrap="square">
            <a:spAutoFit/>
          </a:bodyPr>
          <a:lstStyle/>
          <a:p>
            <a:r>
              <a:rPr lang="en-US" sz="1400" b="1" dirty="0">
                <a:solidFill>
                  <a:srgbClr val="F49E00"/>
                </a:solidFill>
              </a:rPr>
              <a:t>WV</a:t>
            </a:r>
          </a:p>
        </p:txBody>
      </p:sp>
      <p:sp>
        <p:nvSpPr>
          <p:cNvPr id="17" name="TextBox 16">
            <a:extLst>
              <a:ext uri="{FF2B5EF4-FFF2-40B4-BE49-F238E27FC236}">
                <a16:creationId xmlns:a16="http://schemas.microsoft.com/office/drawing/2014/main" id="{0C2F8860-2FD5-4845-A686-14F5CCF08900}"/>
              </a:ext>
            </a:extLst>
          </p:cNvPr>
          <p:cNvSpPr txBox="1"/>
          <p:nvPr/>
        </p:nvSpPr>
        <p:spPr>
          <a:xfrm>
            <a:off x="7073449" y="3136615"/>
            <a:ext cx="758775" cy="369332"/>
          </a:xfrm>
          <a:prstGeom prst="rect">
            <a:avLst/>
          </a:prstGeom>
          <a:noFill/>
        </p:spPr>
        <p:txBody>
          <a:bodyPr wrap="square">
            <a:spAutoFit/>
          </a:bodyPr>
          <a:lstStyle/>
          <a:p>
            <a:pPr algn="ctr"/>
            <a:r>
              <a:rPr lang="en-US" b="0" dirty="0"/>
              <a:t> </a:t>
            </a:r>
            <a:r>
              <a:rPr lang="en-US" dirty="0"/>
              <a:t>MD</a:t>
            </a:r>
          </a:p>
        </p:txBody>
      </p:sp>
      <p:sp>
        <p:nvSpPr>
          <p:cNvPr id="18" name="TextBox 17">
            <a:extLst>
              <a:ext uri="{FF2B5EF4-FFF2-40B4-BE49-F238E27FC236}">
                <a16:creationId xmlns:a16="http://schemas.microsoft.com/office/drawing/2014/main" id="{A553D540-4572-436C-A736-BAD6E1A09F03}"/>
              </a:ext>
            </a:extLst>
          </p:cNvPr>
          <p:cNvSpPr txBox="1"/>
          <p:nvPr/>
        </p:nvSpPr>
        <p:spPr>
          <a:xfrm>
            <a:off x="7013451" y="4087235"/>
            <a:ext cx="878769" cy="369332"/>
          </a:xfrm>
          <a:prstGeom prst="rect">
            <a:avLst/>
          </a:prstGeom>
          <a:noFill/>
        </p:spPr>
        <p:txBody>
          <a:bodyPr wrap="square">
            <a:spAutoFit/>
          </a:bodyPr>
          <a:lstStyle/>
          <a:p>
            <a:pPr algn="ctr"/>
            <a:r>
              <a:rPr lang="en-US" b="0" dirty="0"/>
              <a:t> </a:t>
            </a:r>
            <a:r>
              <a:rPr lang="en-US" dirty="0"/>
              <a:t>PA</a:t>
            </a:r>
          </a:p>
        </p:txBody>
      </p:sp>
      <p:sp>
        <p:nvSpPr>
          <p:cNvPr id="19" name="TextBox 18">
            <a:extLst>
              <a:ext uri="{FF2B5EF4-FFF2-40B4-BE49-F238E27FC236}">
                <a16:creationId xmlns:a16="http://schemas.microsoft.com/office/drawing/2014/main" id="{E026EF5B-DC7B-4640-9452-19B73AD00C06}"/>
              </a:ext>
            </a:extLst>
          </p:cNvPr>
          <p:cNvSpPr txBox="1"/>
          <p:nvPr/>
        </p:nvSpPr>
        <p:spPr>
          <a:xfrm>
            <a:off x="6816482" y="5075678"/>
            <a:ext cx="1272706" cy="369332"/>
          </a:xfrm>
          <a:prstGeom prst="rect">
            <a:avLst/>
          </a:prstGeom>
          <a:noFill/>
        </p:spPr>
        <p:txBody>
          <a:bodyPr wrap="square">
            <a:spAutoFit/>
          </a:bodyPr>
          <a:lstStyle/>
          <a:p>
            <a:pPr algn="ctr"/>
            <a:r>
              <a:rPr lang="en-US" b="0" dirty="0"/>
              <a:t> </a:t>
            </a:r>
            <a:r>
              <a:rPr lang="en-US" dirty="0"/>
              <a:t>WV</a:t>
            </a:r>
          </a:p>
        </p:txBody>
      </p:sp>
      <p:sp>
        <p:nvSpPr>
          <p:cNvPr id="21" name="TextBox 20">
            <a:extLst>
              <a:ext uri="{FF2B5EF4-FFF2-40B4-BE49-F238E27FC236}">
                <a16:creationId xmlns:a16="http://schemas.microsoft.com/office/drawing/2014/main" id="{A9473457-8BAE-449B-A042-E914317E32F9}"/>
              </a:ext>
            </a:extLst>
          </p:cNvPr>
          <p:cNvSpPr txBox="1"/>
          <p:nvPr/>
        </p:nvSpPr>
        <p:spPr>
          <a:xfrm>
            <a:off x="4754571" y="2761898"/>
            <a:ext cx="758775" cy="369332"/>
          </a:xfrm>
          <a:prstGeom prst="rect">
            <a:avLst/>
          </a:prstGeom>
          <a:noFill/>
        </p:spPr>
        <p:txBody>
          <a:bodyPr wrap="square">
            <a:spAutoFit/>
          </a:bodyPr>
          <a:lstStyle/>
          <a:p>
            <a:pPr algn="ctr"/>
            <a:r>
              <a:rPr lang="en-US" dirty="0"/>
              <a:t>0</a:t>
            </a:r>
          </a:p>
        </p:txBody>
      </p:sp>
      <p:sp>
        <p:nvSpPr>
          <p:cNvPr id="22" name="TextBox 21">
            <a:extLst>
              <a:ext uri="{FF2B5EF4-FFF2-40B4-BE49-F238E27FC236}">
                <a16:creationId xmlns:a16="http://schemas.microsoft.com/office/drawing/2014/main" id="{69E84DF3-8F1F-4611-B3EC-D4C320EEAEFA}"/>
              </a:ext>
            </a:extLst>
          </p:cNvPr>
          <p:cNvSpPr txBox="1"/>
          <p:nvPr/>
        </p:nvSpPr>
        <p:spPr>
          <a:xfrm>
            <a:off x="4754571" y="3549731"/>
            <a:ext cx="758775" cy="369332"/>
          </a:xfrm>
          <a:prstGeom prst="rect">
            <a:avLst/>
          </a:prstGeom>
          <a:noFill/>
        </p:spPr>
        <p:txBody>
          <a:bodyPr wrap="square">
            <a:spAutoFit/>
          </a:bodyPr>
          <a:lstStyle/>
          <a:p>
            <a:pPr algn="ctr"/>
            <a:r>
              <a:rPr lang="en-US" dirty="0"/>
              <a:t>1</a:t>
            </a:r>
          </a:p>
        </p:txBody>
      </p:sp>
      <p:sp>
        <p:nvSpPr>
          <p:cNvPr id="23" name="TextBox 22">
            <a:extLst>
              <a:ext uri="{FF2B5EF4-FFF2-40B4-BE49-F238E27FC236}">
                <a16:creationId xmlns:a16="http://schemas.microsoft.com/office/drawing/2014/main" id="{38EA209D-5F4D-4C99-9714-A86C52E1679A}"/>
              </a:ext>
            </a:extLst>
          </p:cNvPr>
          <p:cNvSpPr txBox="1"/>
          <p:nvPr/>
        </p:nvSpPr>
        <p:spPr>
          <a:xfrm>
            <a:off x="4782918" y="4573216"/>
            <a:ext cx="758775" cy="369332"/>
          </a:xfrm>
          <a:prstGeom prst="rect">
            <a:avLst/>
          </a:prstGeom>
          <a:noFill/>
        </p:spPr>
        <p:txBody>
          <a:bodyPr wrap="square">
            <a:spAutoFit/>
          </a:bodyPr>
          <a:lstStyle/>
          <a:p>
            <a:pPr algn="ctr"/>
            <a:r>
              <a:rPr lang="en-US" dirty="0"/>
              <a:t>1</a:t>
            </a:r>
          </a:p>
        </p:txBody>
      </p:sp>
      <p:sp>
        <p:nvSpPr>
          <p:cNvPr id="24" name="TextBox 23">
            <a:extLst>
              <a:ext uri="{FF2B5EF4-FFF2-40B4-BE49-F238E27FC236}">
                <a16:creationId xmlns:a16="http://schemas.microsoft.com/office/drawing/2014/main" id="{8DC939D7-D335-4CCF-9500-40F6D4ED1248}"/>
              </a:ext>
            </a:extLst>
          </p:cNvPr>
          <p:cNvSpPr txBox="1"/>
          <p:nvPr/>
        </p:nvSpPr>
        <p:spPr>
          <a:xfrm>
            <a:off x="7705343" y="2816795"/>
            <a:ext cx="758775" cy="369332"/>
          </a:xfrm>
          <a:prstGeom prst="rect">
            <a:avLst/>
          </a:prstGeom>
          <a:noFill/>
        </p:spPr>
        <p:txBody>
          <a:bodyPr wrap="square">
            <a:spAutoFit/>
          </a:bodyPr>
          <a:lstStyle/>
          <a:p>
            <a:pPr algn="ctr"/>
            <a:r>
              <a:rPr lang="en-US" dirty="0"/>
              <a:t>1</a:t>
            </a:r>
          </a:p>
        </p:txBody>
      </p:sp>
      <p:sp>
        <p:nvSpPr>
          <p:cNvPr id="25" name="TextBox 24">
            <a:extLst>
              <a:ext uri="{FF2B5EF4-FFF2-40B4-BE49-F238E27FC236}">
                <a16:creationId xmlns:a16="http://schemas.microsoft.com/office/drawing/2014/main" id="{27BA402C-ED8E-44BA-9656-AE3565B67180}"/>
              </a:ext>
            </a:extLst>
          </p:cNvPr>
          <p:cNvSpPr txBox="1"/>
          <p:nvPr/>
        </p:nvSpPr>
        <p:spPr>
          <a:xfrm>
            <a:off x="7705343" y="3604628"/>
            <a:ext cx="758775" cy="369332"/>
          </a:xfrm>
          <a:prstGeom prst="rect">
            <a:avLst/>
          </a:prstGeom>
          <a:noFill/>
        </p:spPr>
        <p:txBody>
          <a:bodyPr wrap="square">
            <a:spAutoFit/>
          </a:bodyPr>
          <a:lstStyle/>
          <a:p>
            <a:pPr algn="ctr"/>
            <a:r>
              <a:rPr lang="en-US" dirty="0"/>
              <a:t>1</a:t>
            </a:r>
          </a:p>
        </p:txBody>
      </p:sp>
      <p:sp>
        <p:nvSpPr>
          <p:cNvPr id="26" name="TextBox 25">
            <a:extLst>
              <a:ext uri="{FF2B5EF4-FFF2-40B4-BE49-F238E27FC236}">
                <a16:creationId xmlns:a16="http://schemas.microsoft.com/office/drawing/2014/main" id="{EDDB593D-BE76-449D-82C2-5EC07CF4598B}"/>
              </a:ext>
            </a:extLst>
          </p:cNvPr>
          <p:cNvSpPr txBox="1"/>
          <p:nvPr/>
        </p:nvSpPr>
        <p:spPr>
          <a:xfrm>
            <a:off x="7733690" y="4628113"/>
            <a:ext cx="758775" cy="369332"/>
          </a:xfrm>
          <a:prstGeom prst="rect">
            <a:avLst/>
          </a:prstGeom>
          <a:noFill/>
        </p:spPr>
        <p:txBody>
          <a:bodyPr wrap="square">
            <a:spAutoFit/>
          </a:bodyPr>
          <a:lstStyle/>
          <a:p>
            <a:pPr algn="ctr"/>
            <a:r>
              <a:rPr lang="en-US" dirty="0"/>
              <a:t>0</a:t>
            </a:r>
          </a:p>
        </p:txBody>
      </p:sp>
      <p:sp>
        <p:nvSpPr>
          <p:cNvPr id="28" name="TextBox 27">
            <a:extLst>
              <a:ext uri="{FF2B5EF4-FFF2-40B4-BE49-F238E27FC236}">
                <a16:creationId xmlns:a16="http://schemas.microsoft.com/office/drawing/2014/main" id="{555CF72F-9576-41B7-9ED9-796E69CEB899}"/>
              </a:ext>
            </a:extLst>
          </p:cNvPr>
          <p:cNvSpPr txBox="1"/>
          <p:nvPr/>
        </p:nvSpPr>
        <p:spPr>
          <a:xfrm>
            <a:off x="4211363" y="2150546"/>
            <a:ext cx="1901883" cy="369332"/>
          </a:xfrm>
          <a:prstGeom prst="rect">
            <a:avLst/>
          </a:prstGeom>
          <a:noFill/>
        </p:spPr>
        <p:txBody>
          <a:bodyPr wrap="square">
            <a:spAutoFit/>
          </a:bodyPr>
          <a:lstStyle/>
          <a:p>
            <a:pPr algn="ctr"/>
            <a:r>
              <a:rPr lang="en-US" dirty="0"/>
              <a:t>UMD’s match</a:t>
            </a:r>
          </a:p>
        </p:txBody>
      </p:sp>
      <p:sp>
        <p:nvSpPr>
          <p:cNvPr id="29" name="TextBox 28">
            <a:extLst>
              <a:ext uri="{FF2B5EF4-FFF2-40B4-BE49-F238E27FC236}">
                <a16:creationId xmlns:a16="http://schemas.microsoft.com/office/drawing/2014/main" id="{A872034F-3048-4664-BE16-6D2FD55592C4}"/>
              </a:ext>
            </a:extLst>
          </p:cNvPr>
          <p:cNvSpPr txBox="1"/>
          <p:nvPr/>
        </p:nvSpPr>
        <p:spPr>
          <a:xfrm>
            <a:off x="4810729" y="5638319"/>
            <a:ext cx="4257071" cy="369332"/>
          </a:xfrm>
          <a:prstGeom prst="rect">
            <a:avLst/>
          </a:prstGeom>
          <a:noFill/>
        </p:spPr>
        <p:txBody>
          <a:bodyPr wrap="square">
            <a:spAutoFit/>
          </a:bodyPr>
          <a:lstStyle/>
          <a:p>
            <a:pPr algn="ctr"/>
            <a:r>
              <a:rPr lang="en-US" dirty="0"/>
              <a:t>Value of match: 1+</a:t>
            </a:r>
            <a:r>
              <a:rPr lang="el-GR" dirty="0">
                <a:latin typeface="Arial" panose="020B0604020202020204" pitchFamily="34" charset="0"/>
              </a:rPr>
              <a:t> λ</a:t>
            </a:r>
            <a:endParaRPr lang="en-US" dirty="0"/>
          </a:p>
        </p:txBody>
      </p:sp>
      <p:sp>
        <p:nvSpPr>
          <p:cNvPr id="30" name="TextBox 29">
            <a:extLst>
              <a:ext uri="{FF2B5EF4-FFF2-40B4-BE49-F238E27FC236}">
                <a16:creationId xmlns:a16="http://schemas.microsoft.com/office/drawing/2014/main" id="{17CD7DAE-F8CC-4E22-8FBC-E5C4E490303B}"/>
              </a:ext>
            </a:extLst>
          </p:cNvPr>
          <p:cNvSpPr txBox="1"/>
          <p:nvPr/>
        </p:nvSpPr>
        <p:spPr>
          <a:xfrm>
            <a:off x="7376629" y="2284677"/>
            <a:ext cx="1901883" cy="369332"/>
          </a:xfrm>
          <a:prstGeom prst="rect">
            <a:avLst/>
          </a:prstGeom>
          <a:noFill/>
        </p:spPr>
        <p:txBody>
          <a:bodyPr wrap="square">
            <a:spAutoFit/>
          </a:bodyPr>
          <a:lstStyle/>
          <a:p>
            <a:pPr algn="ctr"/>
            <a:r>
              <a:rPr lang="en-US" dirty="0"/>
              <a:t>A’s match</a:t>
            </a:r>
          </a:p>
        </p:txBody>
      </p:sp>
      <p:cxnSp>
        <p:nvCxnSpPr>
          <p:cNvPr id="32" name="Straight Connector 31">
            <a:extLst>
              <a:ext uri="{FF2B5EF4-FFF2-40B4-BE49-F238E27FC236}">
                <a16:creationId xmlns:a16="http://schemas.microsoft.com/office/drawing/2014/main" id="{7453C271-52F3-473B-BD5D-DAB8968B6F79}"/>
              </a:ext>
            </a:extLst>
          </p:cNvPr>
          <p:cNvCxnSpPr>
            <a:cxnSpLocks/>
            <a:stCxn id="8" idx="3"/>
            <a:endCxn id="5" idx="1"/>
          </p:cNvCxnSpPr>
          <p:nvPr/>
        </p:nvCxnSpPr>
        <p:spPr>
          <a:xfrm>
            <a:off x="6542527" y="2891299"/>
            <a:ext cx="530922" cy="934317"/>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216CDDEB-4A7D-4905-969E-AE46C525BDEE}"/>
              </a:ext>
            </a:extLst>
          </p:cNvPr>
          <p:cNvCxnSpPr>
            <a:cxnSpLocks/>
            <a:endCxn id="7" idx="1"/>
          </p:cNvCxnSpPr>
          <p:nvPr/>
        </p:nvCxnSpPr>
        <p:spPr>
          <a:xfrm>
            <a:off x="6415161" y="3825616"/>
            <a:ext cx="739484" cy="963044"/>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15872D6D-B23D-46A2-A9EA-09A1A23721B1}"/>
              </a:ext>
            </a:extLst>
          </p:cNvPr>
          <p:cNvCxnSpPr>
            <a:cxnSpLocks/>
            <a:stCxn id="10" idx="3"/>
          </p:cNvCxnSpPr>
          <p:nvPr/>
        </p:nvCxnSpPr>
        <p:spPr>
          <a:xfrm flipV="1">
            <a:off x="6563082" y="2891299"/>
            <a:ext cx="382999" cy="189736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78175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8"/>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2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2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2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28"/>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3">
                                            <p:txEl>
                                              <p:pRg st="7" end="7"/>
                                            </p:txEl>
                                          </p:spTgt>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30"/>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7"/>
                                        </p:tgtEl>
                                        <p:attrNameLst>
                                          <p:attrName>style.visibility</p:attrName>
                                        </p:attrNameLst>
                                      </p:cBhvr>
                                      <p:to>
                                        <p:strVal val="visible"/>
                                      </p:to>
                                    </p:set>
                                  </p:childTnLst>
                                </p:cTn>
                              </p:par>
                              <p:par>
                                <p:cTn id="79" presetID="1" presetClass="entr" presetSubtype="0" fill="hold" nodeType="withEffect">
                                  <p:stCondLst>
                                    <p:cond delay="0"/>
                                  </p:stCondLst>
                                  <p:childTnLst>
                                    <p:set>
                                      <p:cBhvr>
                                        <p:cTn id="80" dur="1" fill="hold">
                                          <p:stCondLst>
                                            <p:cond delay="0"/>
                                          </p:stCondLst>
                                        </p:cTn>
                                        <p:tgtEl>
                                          <p:spTgt spid="34"/>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32"/>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p:bldP spid="14" grpId="0"/>
      <p:bldP spid="15" grpId="0"/>
      <p:bldP spid="16" grpId="0"/>
      <p:bldP spid="17" grpId="0"/>
      <p:bldP spid="18" grpId="0"/>
      <p:bldP spid="19" grpId="0"/>
      <p:bldP spid="21" grpId="0"/>
      <p:bldP spid="22" grpId="0"/>
      <p:bldP spid="23" grpId="0"/>
      <p:bldP spid="24" grpId="0"/>
      <p:bldP spid="25" grpId="0"/>
      <p:bldP spid="26" grpId="0"/>
      <p:bldP spid="28" grpId="0"/>
      <p:bldP spid="29" grpId="0"/>
      <p:bldP spid="3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2BF15-CBD1-4FA0-B402-DB16FF4DB572}"/>
              </a:ext>
            </a:extLst>
          </p:cNvPr>
          <p:cNvSpPr>
            <a:spLocks noGrp="1"/>
          </p:cNvSpPr>
          <p:nvPr>
            <p:ph type="title"/>
          </p:nvPr>
        </p:nvSpPr>
        <p:spPr/>
        <p:txBody>
          <a:bodyPr/>
          <a:lstStyle/>
          <a:p>
            <a:r>
              <a:rPr lang="en-US" dirty="0"/>
              <a:t>The Value of Dichotomous </a:t>
            </a:r>
            <a:r>
              <a:rPr lang="en-US" dirty="0" err="1"/>
              <a:t>Prefs</a:t>
            </a:r>
            <a:endParaRPr lang="en-US" dirty="0"/>
          </a:p>
        </p:txBody>
      </p:sp>
      <p:sp>
        <p:nvSpPr>
          <p:cNvPr id="3" name="Content Placeholder 2">
            <a:extLst>
              <a:ext uri="{FF2B5EF4-FFF2-40B4-BE49-F238E27FC236}">
                <a16:creationId xmlns:a16="http://schemas.microsoft.com/office/drawing/2014/main" id="{382F9BD5-98A7-4742-8F5B-532B55EE285E}"/>
              </a:ext>
            </a:extLst>
          </p:cNvPr>
          <p:cNvSpPr>
            <a:spLocks noGrp="1"/>
          </p:cNvSpPr>
          <p:nvPr>
            <p:ph idx="1"/>
          </p:nvPr>
        </p:nvSpPr>
        <p:spPr/>
        <p:txBody>
          <a:bodyPr/>
          <a:lstStyle/>
          <a:p>
            <a:r>
              <a:rPr lang="en-US" dirty="0"/>
              <a:t>Preference elicitation </a:t>
            </a:r>
            <a:r>
              <a:rPr lang="en-US" b="0" dirty="0"/>
              <a:t>– simple, easy to get, will never contradict itself</a:t>
            </a:r>
          </a:p>
          <a:p>
            <a:endParaRPr lang="en-US" dirty="0"/>
          </a:p>
          <a:p>
            <a:r>
              <a:rPr lang="en-US" dirty="0"/>
              <a:t>Problem solvability </a:t>
            </a:r>
            <a:r>
              <a:rPr lang="en-US" b="0" dirty="0"/>
              <a:t>– there is always a stable solution and it can be found efficiently (even in many-to-many matches)</a:t>
            </a:r>
          </a:p>
          <a:p>
            <a:endParaRPr lang="en-US" b="0" dirty="0"/>
          </a:p>
          <a:p>
            <a:r>
              <a:rPr lang="en-US" dirty="0"/>
              <a:t>Problems? </a:t>
            </a:r>
            <a:r>
              <a:rPr lang="en-US" b="0" dirty="0"/>
              <a:t>– is it over simplified? Is our notion of valuation “right”? Does this really model real world problems</a:t>
            </a:r>
          </a:p>
          <a:p>
            <a:endParaRPr lang="en-US" b="0" dirty="0"/>
          </a:p>
          <a:p>
            <a:r>
              <a:rPr lang="en-US" dirty="0"/>
              <a:t>Proposed problems </a:t>
            </a:r>
            <a:r>
              <a:rPr lang="en-US" b="0" dirty="0"/>
              <a:t>– faculty hiring </a:t>
            </a:r>
            <a:r>
              <a:rPr lang="en-US" b="0" i="1" dirty="0"/>
              <a:t>interviews</a:t>
            </a:r>
            <a:r>
              <a:rPr lang="en-US" b="0" dirty="0"/>
              <a:t>, playdates!, study abroad, student projects, dog breeding</a:t>
            </a:r>
          </a:p>
          <a:p>
            <a:endParaRPr lang="en-US" dirty="0"/>
          </a:p>
          <a:p>
            <a:endParaRPr lang="en-US" dirty="0"/>
          </a:p>
          <a:p>
            <a:endParaRPr lang="en-US" dirty="0"/>
          </a:p>
          <a:p>
            <a:endParaRPr lang="en-US" dirty="0"/>
          </a:p>
          <a:p>
            <a:endParaRPr lang="en-US" b="0" dirty="0"/>
          </a:p>
        </p:txBody>
      </p:sp>
      <p:sp>
        <p:nvSpPr>
          <p:cNvPr id="4" name="Slide Number Placeholder 3">
            <a:extLst>
              <a:ext uri="{FF2B5EF4-FFF2-40B4-BE49-F238E27FC236}">
                <a16:creationId xmlns:a16="http://schemas.microsoft.com/office/drawing/2014/main" id="{989FEA0A-AFCC-4670-B6AA-15FE4EFB3388}"/>
              </a:ext>
            </a:extLst>
          </p:cNvPr>
          <p:cNvSpPr>
            <a:spLocks noGrp="1"/>
          </p:cNvSpPr>
          <p:nvPr>
            <p:ph type="sldNum" sz="quarter" idx="12"/>
          </p:nvPr>
        </p:nvSpPr>
        <p:spPr/>
        <p:txBody>
          <a:bodyPr/>
          <a:lstStyle/>
          <a:p>
            <a:fld id="{A2EF37A0-74FC-AB4F-AE4C-D9BFC6719E9F}" type="slidenum">
              <a:rPr lang="en-US" smtClean="0"/>
              <a:t>34</a:t>
            </a:fld>
            <a:endParaRPr lang="en-US"/>
          </a:p>
        </p:txBody>
      </p:sp>
    </p:spTree>
    <p:extLst>
      <p:ext uri="{BB962C8B-B14F-4D97-AF65-F5344CB8AC3E}">
        <p14:creationId xmlns:p14="http://schemas.microsoft.com/office/powerpoint/2010/main" val="20771856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4847F-80F6-4BAC-A0B2-D99FFE020DA5}"/>
              </a:ext>
            </a:extLst>
          </p:cNvPr>
          <p:cNvSpPr>
            <a:spLocks noGrp="1"/>
          </p:cNvSpPr>
          <p:nvPr>
            <p:ph type="title"/>
          </p:nvPr>
        </p:nvSpPr>
        <p:spPr/>
        <p:txBody>
          <a:bodyPr/>
          <a:lstStyle/>
          <a:p>
            <a:r>
              <a:rPr lang="en-US" dirty="0"/>
              <a:t>Here IS A DOGGO</a:t>
            </a:r>
          </a:p>
        </p:txBody>
      </p:sp>
      <p:pic>
        <p:nvPicPr>
          <p:cNvPr id="6" name="Content Placeholder 5" descr="A dog lying on a bed&#10;&#10;Description automatically generated with medium confidence">
            <a:extLst>
              <a:ext uri="{FF2B5EF4-FFF2-40B4-BE49-F238E27FC236}">
                <a16:creationId xmlns:a16="http://schemas.microsoft.com/office/drawing/2014/main" id="{51F8C383-3903-4E85-9270-6F5D3C0811F4}"/>
              </a:ext>
            </a:extLst>
          </p:cNvPr>
          <p:cNvPicPr>
            <a:picLocks noGrp="1" noChangeAspect="1"/>
          </p:cNvPicPr>
          <p:nvPr>
            <p:ph idx="1"/>
          </p:nvPr>
        </p:nvPicPr>
        <p:blipFill>
          <a:blip r:embed="rId2"/>
          <a:stretch>
            <a:fillRect/>
          </a:stretch>
        </p:blipFill>
        <p:spPr>
          <a:xfrm>
            <a:off x="1767667" y="3663599"/>
            <a:ext cx="1516669" cy="3033339"/>
          </a:xfrm>
        </p:spPr>
      </p:pic>
      <p:sp>
        <p:nvSpPr>
          <p:cNvPr id="4" name="Slide Number Placeholder 3">
            <a:extLst>
              <a:ext uri="{FF2B5EF4-FFF2-40B4-BE49-F238E27FC236}">
                <a16:creationId xmlns:a16="http://schemas.microsoft.com/office/drawing/2014/main" id="{058E3CCD-E036-48CD-A920-511028E47A22}"/>
              </a:ext>
            </a:extLst>
          </p:cNvPr>
          <p:cNvSpPr>
            <a:spLocks noGrp="1"/>
          </p:cNvSpPr>
          <p:nvPr>
            <p:ph type="sldNum" sz="quarter" idx="12"/>
          </p:nvPr>
        </p:nvSpPr>
        <p:spPr/>
        <p:txBody>
          <a:bodyPr/>
          <a:lstStyle/>
          <a:p>
            <a:fld id="{A2EF37A0-74FC-AB4F-AE4C-D9BFC6719E9F}" type="slidenum">
              <a:rPr lang="en-US" smtClean="0"/>
              <a:t>35</a:t>
            </a:fld>
            <a:endParaRPr lang="en-US"/>
          </a:p>
        </p:txBody>
      </p:sp>
      <p:pic>
        <p:nvPicPr>
          <p:cNvPr id="8" name="Picture 7" descr="A dog lying on a couch&#10;&#10;Description automatically generated with medium confidence">
            <a:extLst>
              <a:ext uri="{FF2B5EF4-FFF2-40B4-BE49-F238E27FC236}">
                <a16:creationId xmlns:a16="http://schemas.microsoft.com/office/drawing/2014/main" id="{9318158C-EAB4-499E-B93B-1915DC767116}"/>
              </a:ext>
            </a:extLst>
          </p:cNvPr>
          <p:cNvPicPr>
            <a:picLocks noChangeAspect="1"/>
          </p:cNvPicPr>
          <p:nvPr/>
        </p:nvPicPr>
        <p:blipFill>
          <a:blip r:embed="rId3"/>
          <a:stretch>
            <a:fillRect/>
          </a:stretch>
        </p:blipFill>
        <p:spPr>
          <a:xfrm>
            <a:off x="5075432" y="143434"/>
            <a:ext cx="1846730" cy="3693459"/>
          </a:xfrm>
          <a:prstGeom prst="rect">
            <a:avLst/>
          </a:prstGeom>
        </p:spPr>
      </p:pic>
      <p:pic>
        <p:nvPicPr>
          <p:cNvPr id="10" name="Picture 9" descr="A dog lying on a bed&#10;&#10;Description automatically generated with low confidence">
            <a:extLst>
              <a:ext uri="{FF2B5EF4-FFF2-40B4-BE49-F238E27FC236}">
                <a16:creationId xmlns:a16="http://schemas.microsoft.com/office/drawing/2014/main" id="{C9429489-BC9C-43EA-9550-728292F8BCFD}"/>
              </a:ext>
            </a:extLst>
          </p:cNvPr>
          <p:cNvPicPr>
            <a:picLocks noChangeAspect="1"/>
          </p:cNvPicPr>
          <p:nvPr/>
        </p:nvPicPr>
        <p:blipFill>
          <a:blip r:embed="rId4"/>
          <a:stretch>
            <a:fillRect/>
          </a:stretch>
        </p:blipFill>
        <p:spPr>
          <a:xfrm>
            <a:off x="6421100" y="3184870"/>
            <a:ext cx="1714500" cy="3429000"/>
          </a:xfrm>
          <a:prstGeom prst="rect">
            <a:avLst/>
          </a:prstGeom>
        </p:spPr>
      </p:pic>
      <p:pic>
        <p:nvPicPr>
          <p:cNvPr id="12" name="Picture 11" descr="A dog with its mouth open&#10;&#10;Description automatically generated with medium confidence">
            <a:extLst>
              <a:ext uri="{FF2B5EF4-FFF2-40B4-BE49-F238E27FC236}">
                <a16:creationId xmlns:a16="http://schemas.microsoft.com/office/drawing/2014/main" id="{2072FB0F-3BCF-4248-8A47-1E7FDD291A4C}"/>
              </a:ext>
            </a:extLst>
          </p:cNvPr>
          <p:cNvPicPr>
            <a:picLocks noChangeAspect="1"/>
          </p:cNvPicPr>
          <p:nvPr/>
        </p:nvPicPr>
        <p:blipFill>
          <a:blip r:embed="rId5"/>
          <a:stretch>
            <a:fillRect/>
          </a:stretch>
        </p:blipFill>
        <p:spPr>
          <a:xfrm>
            <a:off x="3258910" y="1698074"/>
            <a:ext cx="2219683" cy="4439365"/>
          </a:xfrm>
          <a:prstGeom prst="rect">
            <a:avLst/>
          </a:prstGeom>
        </p:spPr>
      </p:pic>
      <p:pic>
        <p:nvPicPr>
          <p:cNvPr id="14" name="Picture 13" descr="A dog lying on a blanket&#10;&#10;Description automatically generated with medium confidence">
            <a:extLst>
              <a:ext uri="{FF2B5EF4-FFF2-40B4-BE49-F238E27FC236}">
                <a16:creationId xmlns:a16="http://schemas.microsoft.com/office/drawing/2014/main" id="{EC828441-65E0-4589-838F-B75370084C6D}"/>
              </a:ext>
            </a:extLst>
          </p:cNvPr>
          <p:cNvPicPr>
            <a:picLocks noChangeAspect="1"/>
          </p:cNvPicPr>
          <p:nvPr/>
        </p:nvPicPr>
        <p:blipFill>
          <a:blip r:embed="rId6"/>
          <a:stretch>
            <a:fillRect/>
          </a:stretch>
        </p:blipFill>
        <p:spPr>
          <a:xfrm>
            <a:off x="118487" y="3180387"/>
            <a:ext cx="1402977" cy="2805954"/>
          </a:xfrm>
          <a:prstGeom prst="rect">
            <a:avLst/>
          </a:prstGeom>
        </p:spPr>
      </p:pic>
      <p:pic>
        <p:nvPicPr>
          <p:cNvPr id="16" name="Picture 15" descr="A dog sitting in the grass&#10;&#10;Description automatically generated with medium confidence">
            <a:extLst>
              <a:ext uri="{FF2B5EF4-FFF2-40B4-BE49-F238E27FC236}">
                <a16:creationId xmlns:a16="http://schemas.microsoft.com/office/drawing/2014/main" id="{5419F42B-6F44-4319-87AE-E7F9F140E5C0}"/>
              </a:ext>
            </a:extLst>
          </p:cNvPr>
          <p:cNvPicPr>
            <a:picLocks noChangeAspect="1"/>
          </p:cNvPicPr>
          <p:nvPr/>
        </p:nvPicPr>
        <p:blipFill>
          <a:blip r:embed="rId7"/>
          <a:stretch>
            <a:fillRect/>
          </a:stretch>
        </p:blipFill>
        <p:spPr>
          <a:xfrm>
            <a:off x="7212410" y="152718"/>
            <a:ext cx="1680883" cy="3361765"/>
          </a:xfrm>
          <a:prstGeom prst="rect">
            <a:avLst/>
          </a:prstGeom>
        </p:spPr>
      </p:pic>
      <p:pic>
        <p:nvPicPr>
          <p:cNvPr id="18" name="Picture 17" descr="A picture containing dog, indoor, laying, mammal&#10;&#10;Description automatically generated">
            <a:extLst>
              <a:ext uri="{FF2B5EF4-FFF2-40B4-BE49-F238E27FC236}">
                <a16:creationId xmlns:a16="http://schemas.microsoft.com/office/drawing/2014/main" id="{F0A6FEDE-58B2-4303-BD18-0B7C41D65644}"/>
              </a:ext>
            </a:extLst>
          </p:cNvPr>
          <p:cNvPicPr>
            <a:picLocks noChangeAspect="1"/>
          </p:cNvPicPr>
          <p:nvPr/>
        </p:nvPicPr>
        <p:blipFill>
          <a:blip r:embed="rId8"/>
          <a:stretch>
            <a:fillRect/>
          </a:stretch>
        </p:blipFill>
        <p:spPr>
          <a:xfrm>
            <a:off x="1409607" y="1666539"/>
            <a:ext cx="1402977" cy="2805953"/>
          </a:xfrm>
          <a:prstGeom prst="rect">
            <a:avLst/>
          </a:prstGeom>
        </p:spPr>
      </p:pic>
    </p:spTree>
    <p:extLst>
      <p:ext uri="{BB962C8B-B14F-4D97-AF65-F5344CB8AC3E}">
        <p14:creationId xmlns:p14="http://schemas.microsoft.com/office/powerpoint/2010/main" val="31912210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914302"/>
            <a:ext cx="8989454" cy="1029397"/>
          </a:xfrm>
        </p:spPr>
        <p:txBody>
          <a:bodyPr>
            <a:normAutofit fontScale="90000"/>
          </a:bodyPr>
          <a:lstStyle/>
          <a:p>
            <a:pPr algn="ctr"/>
            <a:r>
              <a:rPr lang="en-US" dirty="0"/>
              <a:t>This class:</a:t>
            </a:r>
            <a:br>
              <a:rPr lang="en-US" dirty="0"/>
            </a:br>
            <a:r>
              <a:rPr lang="en-US" dirty="0"/>
              <a:t>The Affiliate Matching Problem</a:t>
            </a:r>
            <a:br>
              <a:rPr lang="en-US" dirty="0"/>
            </a:br>
            <a:r>
              <a:rPr lang="en-US" dirty="0"/>
              <a:t>(Dooley &amp; Dickerson ‘20)</a:t>
            </a:r>
            <a:endParaRPr lang="en-US" i="1" dirty="0">
              <a:solidFill>
                <a:schemeClr val="bg1">
                  <a:lumMod val="50000"/>
                </a:schemeClr>
              </a:solidFill>
            </a:endParaRPr>
          </a:p>
        </p:txBody>
      </p:sp>
      <p:sp>
        <p:nvSpPr>
          <p:cNvPr id="5" name="Slide Number Placeholder 4"/>
          <p:cNvSpPr>
            <a:spLocks noGrp="1"/>
          </p:cNvSpPr>
          <p:nvPr>
            <p:ph type="sldNum" sz="quarter" idx="12"/>
          </p:nvPr>
        </p:nvSpPr>
        <p:spPr/>
        <p:txBody>
          <a:bodyPr/>
          <a:lstStyle/>
          <a:p>
            <a:fld id="{A2EF37A0-74FC-AB4F-AE4C-D9BFC6719E9F}" type="slidenum">
              <a:rPr lang="en-US" smtClean="0"/>
              <a:t>4</a:t>
            </a:fld>
            <a:endParaRPr lang="en-US"/>
          </a:p>
        </p:txBody>
      </p:sp>
    </p:spTree>
    <p:extLst>
      <p:ext uri="{BB962C8B-B14F-4D97-AF65-F5344CB8AC3E}">
        <p14:creationId xmlns:p14="http://schemas.microsoft.com/office/powerpoint/2010/main" val="10340413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9F8FB1-C0DD-4940-B04B-E87B001862FC}"/>
              </a:ext>
            </a:extLst>
          </p:cNvPr>
          <p:cNvSpPr>
            <a:spLocks noGrp="1"/>
          </p:cNvSpPr>
          <p:nvPr>
            <p:ph type="title"/>
          </p:nvPr>
        </p:nvSpPr>
        <p:spPr/>
        <p:txBody>
          <a:bodyPr/>
          <a:lstStyle/>
          <a:p>
            <a:r>
              <a:rPr lang="en-US" dirty="0"/>
              <a:t>Activity time!</a:t>
            </a:r>
          </a:p>
        </p:txBody>
      </p:sp>
      <p:sp>
        <p:nvSpPr>
          <p:cNvPr id="3" name="Content Placeholder 2">
            <a:extLst>
              <a:ext uri="{FF2B5EF4-FFF2-40B4-BE49-F238E27FC236}">
                <a16:creationId xmlns:a16="http://schemas.microsoft.com/office/drawing/2014/main" id="{F25545CC-81DF-49CA-A378-AD6AE27E3085}"/>
              </a:ext>
            </a:extLst>
          </p:cNvPr>
          <p:cNvSpPr>
            <a:spLocks noGrp="1"/>
          </p:cNvSpPr>
          <p:nvPr>
            <p:ph idx="1"/>
          </p:nvPr>
        </p:nvSpPr>
        <p:spPr>
          <a:xfrm>
            <a:off x="457200" y="3429000"/>
            <a:ext cx="7620000" cy="2697163"/>
          </a:xfrm>
        </p:spPr>
        <p:txBody>
          <a:bodyPr/>
          <a:lstStyle/>
          <a:p>
            <a:r>
              <a:rPr lang="en-US" dirty="0"/>
              <a:t>Take this survey:</a:t>
            </a:r>
          </a:p>
          <a:p>
            <a:pPr algn="ctr"/>
            <a:r>
              <a:rPr lang="en-US" b="0" dirty="0">
                <a:hlinkClick r:id="rId2"/>
              </a:rPr>
              <a:t>https://tinyurl.com/affmatch</a:t>
            </a:r>
            <a:r>
              <a:rPr lang="en-US" b="0" dirty="0"/>
              <a:t> </a:t>
            </a:r>
          </a:p>
        </p:txBody>
      </p:sp>
      <p:sp>
        <p:nvSpPr>
          <p:cNvPr id="4" name="Slide Number Placeholder 3">
            <a:extLst>
              <a:ext uri="{FF2B5EF4-FFF2-40B4-BE49-F238E27FC236}">
                <a16:creationId xmlns:a16="http://schemas.microsoft.com/office/drawing/2014/main" id="{76B555F8-2CA4-48AB-9261-94585F40C6E5}"/>
              </a:ext>
            </a:extLst>
          </p:cNvPr>
          <p:cNvSpPr>
            <a:spLocks noGrp="1"/>
          </p:cNvSpPr>
          <p:nvPr>
            <p:ph type="sldNum" sz="quarter" idx="12"/>
          </p:nvPr>
        </p:nvSpPr>
        <p:spPr/>
        <p:txBody>
          <a:bodyPr/>
          <a:lstStyle/>
          <a:p>
            <a:fld id="{A2EF37A0-74FC-AB4F-AE4C-D9BFC6719E9F}" type="slidenum">
              <a:rPr lang="en-US" smtClean="0"/>
              <a:t>5</a:t>
            </a:fld>
            <a:endParaRPr lang="en-US"/>
          </a:p>
        </p:txBody>
      </p:sp>
    </p:spTree>
    <p:extLst>
      <p:ext uri="{BB962C8B-B14F-4D97-AF65-F5344CB8AC3E}">
        <p14:creationId xmlns:p14="http://schemas.microsoft.com/office/powerpoint/2010/main" val="22623020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basis: One-to-Many</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6</a:t>
            </a:fld>
            <a:endParaRPr lang="en-US"/>
          </a:p>
        </p:txBody>
      </p:sp>
      <p:pic>
        <p:nvPicPr>
          <p:cNvPr id="21" name="Picture 20" descr="Logo&#10;&#10;Description automatically generated">
            <a:extLst>
              <a:ext uri="{FF2B5EF4-FFF2-40B4-BE49-F238E27FC236}">
                <a16:creationId xmlns:a16="http://schemas.microsoft.com/office/drawing/2014/main" id="{9803223F-A7D0-4EBF-99D1-8852BD0A8C77}"/>
              </a:ext>
            </a:extLst>
          </p:cNvPr>
          <p:cNvPicPr>
            <a:picLocks noChangeAspect="1"/>
          </p:cNvPicPr>
          <p:nvPr/>
        </p:nvPicPr>
        <p:blipFill>
          <a:blip r:embed="rId2"/>
          <a:stretch>
            <a:fillRect/>
          </a:stretch>
        </p:blipFill>
        <p:spPr>
          <a:xfrm>
            <a:off x="5217024" y="3487415"/>
            <a:ext cx="1301390" cy="970684"/>
          </a:xfrm>
          <a:prstGeom prst="rect">
            <a:avLst/>
          </a:prstGeom>
        </p:spPr>
      </p:pic>
      <p:pic>
        <p:nvPicPr>
          <p:cNvPr id="23" name="Picture 22" descr="Logo&#10;&#10;Description automatically generated">
            <a:extLst>
              <a:ext uri="{FF2B5EF4-FFF2-40B4-BE49-F238E27FC236}">
                <a16:creationId xmlns:a16="http://schemas.microsoft.com/office/drawing/2014/main" id="{1F3340C1-B11D-4556-9CC9-D82CD4D88F03}"/>
              </a:ext>
            </a:extLst>
          </p:cNvPr>
          <p:cNvPicPr>
            <a:picLocks noChangeAspect="1"/>
          </p:cNvPicPr>
          <p:nvPr/>
        </p:nvPicPr>
        <p:blipFill>
          <a:blip r:embed="rId3"/>
          <a:stretch>
            <a:fillRect/>
          </a:stretch>
        </p:blipFill>
        <p:spPr>
          <a:xfrm>
            <a:off x="5244193" y="1912537"/>
            <a:ext cx="1106993" cy="970684"/>
          </a:xfrm>
          <a:prstGeom prst="rect">
            <a:avLst/>
          </a:prstGeom>
        </p:spPr>
      </p:pic>
      <p:pic>
        <p:nvPicPr>
          <p:cNvPr id="25" name="Picture 24" descr="Logo&#10;&#10;Description automatically generated">
            <a:extLst>
              <a:ext uri="{FF2B5EF4-FFF2-40B4-BE49-F238E27FC236}">
                <a16:creationId xmlns:a16="http://schemas.microsoft.com/office/drawing/2014/main" id="{0D44ADE2-67C5-4203-AD4B-642A5EC6AE2D}"/>
              </a:ext>
            </a:extLst>
          </p:cNvPr>
          <p:cNvPicPr>
            <a:picLocks noChangeAspect="1"/>
          </p:cNvPicPr>
          <p:nvPr/>
        </p:nvPicPr>
        <p:blipFill>
          <a:blip r:embed="rId4"/>
          <a:stretch>
            <a:fillRect/>
          </a:stretch>
        </p:blipFill>
        <p:spPr>
          <a:xfrm>
            <a:off x="5280660" y="5066045"/>
            <a:ext cx="1034061" cy="1065270"/>
          </a:xfrm>
          <a:prstGeom prst="rect">
            <a:avLst/>
          </a:prstGeom>
        </p:spPr>
      </p:pic>
      <p:pic>
        <p:nvPicPr>
          <p:cNvPr id="27" name="Picture 26">
            <a:extLst>
              <a:ext uri="{FF2B5EF4-FFF2-40B4-BE49-F238E27FC236}">
                <a16:creationId xmlns:a16="http://schemas.microsoft.com/office/drawing/2014/main" id="{515B9504-617E-41C4-A5B2-5D7EB5C14036}"/>
              </a:ext>
            </a:extLst>
          </p:cNvPr>
          <p:cNvPicPr>
            <a:picLocks noChangeAspect="1"/>
          </p:cNvPicPr>
          <p:nvPr/>
        </p:nvPicPr>
        <p:blipFill>
          <a:blip r:embed="rId5"/>
          <a:stretch>
            <a:fillRect/>
          </a:stretch>
        </p:blipFill>
        <p:spPr>
          <a:xfrm>
            <a:off x="1612082" y="1760137"/>
            <a:ext cx="1013506" cy="674077"/>
          </a:xfrm>
          <a:prstGeom prst="rect">
            <a:avLst/>
          </a:prstGeom>
        </p:spPr>
      </p:pic>
      <p:pic>
        <p:nvPicPr>
          <p:cNvPr id="30" name="Picture 29">
            <a:extLst>
              <a:ext uri="{FF2B5EF4-FFF2-40B4-BE49-F238E27FC236}">
                <a16:creationId xmlns:a16="http://schemas.microsoft.com/office/drawing/2014/main" id="{B2BAACAC-6EA2-47B7-8E29-2BC75943DFF9}"/>
              </a:ext>
            </a:extLst>
          </p:cNvPr>
          <p:cNvPicPr>
            <a:picLocks noChangeAspect="1"/>
          </p:cNvPicPr>
          <p:nvPr/>
        </p:nvPicPr>
        <p:blipFill>
          <a:blip r:embed="rId5"/>
          <a:stretch>
            <a:fillRect/>
          </a:stretch>
        </p:blipFill>
        <p:spPr>
          <a:xfrm>
            <a:off x="1612082" y="2586614"/>
            <a:ext cx="1013506" cy="674077"/>
          </a:xfrm>
          <a:prstGeom prst="rect">
            <a:avLst/>
          </a:prstGeom>
        </p:spPr>
      </p:pic>
      <p:pic>
        <p:nvPicPr>
          <p:cNvPr id="31" name="Picture 30">
            <a:extLst>
              <a:ext uri="{FF2B5EF4-FFF2-40B4-BE49-F238E27FC236}">
                <a16:creationId xmlns:a16="http://schemas.microsoft.com/office/drawing/2014/main" id="{38A747D3-F610-4B55-BFEA-49922670F5FE}"/>
              </a:ext>
            </a:extLst>
          </p:cNvPr>
          <p:cNvPicPr>
            <a:picLocks noChangeAspect="1"/>
          </p:cNvPicPr>
          <p:nvPr/>
        </p:nvPicPr>
        <p:blipFill>
          <a:blip r:embed="rId5"/>
          <a:stretch>
            <a:fillRect/>
          </a:stretch>
        </p:blipFill>
        <p:spPr>
          <a:xfrm>
            <a:off x="1608900" y="3413091"/>
            <a:ext cx="1013506" cy="674077"/>
          </a:xfrm>
          <a:prstGeom prst="rect">
            <a:avLst/>
          </a:prstGeom>
        </p:spPr>
      </p:pic>
      <p:pic>
        <p:nvPicPr>
          <p:cNvPr id="32" name="Picture 31">
            <a:extLst>
              <a:ext uri="{FF2B5EF4-FFF2-40B4-BE49-F238E27FC236}">
                <a16:creationId xmlns:a16="http://schemas.microsoft.com/office/drawing/2014/main" id="{9DE3FA6A-2725-4502-B8C9-655B44174396}"/>
              </a:ext>
            </a:extLst>
          </p:cNvPr>
          <p:cNvPicPr>
            <a:picLocks noChangeAspect="1"/>
          </p:cNvPicPr>
          <p:nvPr/>
        </p:nvPicPr>
        <p:blipFill>
          <a:blip r:embed="rId5"/>
          <a:stretch>
            <a:fillRect/>
          </a:stretch>
        </p:blipFill>
        <p:spPr>
          <a:xfrm>
            <a:off x="1612082" y="4239568"/>
            <a:ext cx="1013506" cy="674077"/>
          </a:xfrm>
          <a:prstGeom prst="rect">
            <a:avLst/>
          </a:prstGeom>
        </p:spPr>
      </p:pic>
      <p:pic>
        <p:nvPicPr>
          <p:cNvPr id="33" name="Picture 32">
            <a:extLst>
              <a:ext uri="{FF2B5EF4-FFF2-40B4-BE49-F238E27FC236}">
                <a16:creationId xmlns:a16="http://schemas.microsoft.com/office/drawing/2014/main" id="{84D3C3C9-525E-4B9F-8215-D65F4C9970EF}"/>
              </a:ext>
            </a:extLst>
          </p:cNvPr>
          <p:cNvPicPr>
            <a:picLocks noChangeAspect="1"/>
          </p:cNvPicPr>
          <p:nvPr/>
        </p:nvPicPr>
        <p:blipFill>
          <a:blip r:embed="rId5"/>
          <a:stretch>
            <a:fillRect/>
          </a:stretch>
        </p:blipFill>
        <p:spPr>
          <a:xfrm>
            <a:off x="1612082" y="5066045"/>
            <a:ext cx="1013506" cy="674077"/>
          </a:xfrm>
          <a:prstGeom prst="rect">
            <a:avLst/>
          </a:prstGeom>
        </p:spPr>
      </p:pic>
      <p:pic>
        <p:nvPicPr>
          <p:cNvPr id="34" name="Picture 33">
            <a:extLst>
              <a:ext uri="{FF2B5EF4-FFF2-40B4-BE49-F238E27FC236}">
                <a16:creationId xmlns:a16="http://schemas.microsoft.com/office/drawing/2014/main" id="{B51D9963-2663-46F2-9F44-1A6AB3BF76F0}"/>
              </a:ext>
            </a:extLst>
          </p:cNvPr>
          <p:cNvPicPr>
            <a:picLocks noChangeAspect="1"/>
          </p:cNvPicPr>
          <p:nvPr/>
        </p:nvPicPr>
        <p:blipFill>
          <a:blip r:embed="rId5"/>
          <a:stretch>
            <a:fillRect/>
          </a:stretch>
        </p:blipFill>
        <p:spPr>
          <a:xfrm>
            <a:off x="1608900" y="5892522"/>
            <a:ext cx="1013506" cy="674077"/>
          </a:xfrm>
          <a:prstGeom prst="rect">
            <a:avLst/>
          </a:prstGeom>
        </p:spPr>
      </p:pic>
      <p:sp>
        <p:nvSpPr>
          <p:cNvPr id="36" name="TextBox 35">
            <a:extLst>
              <a:ext uri="{FF2B5EF4-FFF2-40B4-BE49-F238E27FC236}">
                <a16:creationId xmlns:a16="http://schemas.microsoft.com/office/drawing/2014/main" id="{30A1C380-BB1B-4872-9832-A78E7B947028}"/>
              </a:ext>
            </a:extLst>
          </p:cNvPr>
          <p:cNvSpPr txBox="1"/>
          <p:nvPr/>
        </p:nvSpPr>
        <p:spPr>
          <a:xfrm>
            <a:off x="6779895" y="3788091"/>
            <a:ext cx="1301390" cy="369332"/>
          </a:xfrm>
          <a:prstGeom prst="rect">
            <a:avLst/>
          </a:prstGeom>
          <a:noFill/>
        </p:spPr>
        <p:txBody>
          <a:bodyPr wrap="square">
            <a:spAutoFit/>
          </a:bodyPr>
          <a:lstStyle/>
          <a:p>
            <a:r>
              <a:rPr lang="en-US" dirty="0"/>
              <a:t>Capacity 2</a:t>
            </a:r>
          </a:p>
        </p:txBody>
      </p:sp>
      <p:sp>
        <p:nvSpPr>
          <p:cNvPr id="37" name="TextBox 36">
            <a:extLst>
              <a:ext uri="{FF2B5EF4-FFF2-40B4-BE49-F238E27FC236}">
                <a16:creationId xmlns:a16="http://schemas.microsoft.com/office/drawing/2014/main" id="{3230D775-6316-4901-8FD6-ADF27BCCD61A}"/>
              </a:ext>
            </a:extLst>
          </p:cNvPr>
          <p:cNvSpPr txBox="1"/>
          <p:nvPr/>
        </p:nvSpPr>
        <p:spPr>
          <a:xfrm>
            <a:off x="6779895" y="2369682"/>
            <a:ext cx="1301390" cy="369332"/>
          </a:xfrm>
          <a:prstGeom prst="rect">
            <a:avLst/>
          </a:prstGeom>
          <a:noFill/>
        </p:spPr>
        <p:txBody>
          <a:bodyPr wrap="square">
            <a:spAutoFit/>
          </a:bodyPr>
          <a:lstStyle/>
          <a:p>
            <a:r>
              <a:rPr lang="en-US" dirty="0"/>
              <a:t>Capacity 2</a:t>
            </a:r>
          </a:p>
        </p:txBody>
      </p:sp>
      <p:sp>
        <p:nvSpPr>
          <p:cNvPr id="38" name="TextBox 37">
            <a:extLst>
              <a:ext uri="{FF2B5EF4-FFF2-40B4-BE49-F238E27FC236}">
                <a16:creationId xmlns:a16="http://schemas.microsoft.com/office/drawing/2014/main" id="{05AD7645-47EA-4454-9098-ED74C2F5F937}"/>
              </a:ext>
            </a:extLst>
          </p:cNvPr>
          <p:cNvSpPr txBox="1"/>
          <p:nvPr/>
        </p:nvSpPr>
        <p:spPr>
          <a:xfrm>
            <a:off x="6779895" y="5229348"/>
            <a:ext cx="1301390" cy="369332"/>
          </a:xfrm>
          <a:prstGeom prst="rect">
            <a:avLst/>
          </a:prstGeom>
          <a:noFill/>
        </p:spPr>
        <p:txBody>
          <a:bodyPr wrap="square">
            <a:spAutoFit/>
          </a:bodyPr>
          <a:lstStyle/>
          <a:p>
            <a:r>
              <a:rPr lang="en-US" dirty="0"/>
              <a:t>Capacity 2</a:t>
            </a:r>
          </a:p>
        </p:txBody>
      </p:sp>
      <p:cxnSp>
        <p:nvCxnSpPr>
          <p:cNvPr id="40" name="Straight Connector 39">
            <a:extLst>
              <a:ext uri="{FF2B5EF4-FFF2-40B4-BE49-F238E27FC236}">
                <a16:creationId xmlns:a16="http://schemas.microsoft.com/office/drawing/2014/main" id="{E482AF43-81BF-4874-86C9-CD8573C03174}"/>
              </a:ext>
            </a:extLst>
          </p:cNvPr>
          <p:cNvCxnSpPr>
            <a:stCxn id="27" idx="3"/>
            <a:endCxn id="21" idx="1"/>
          </p:cNvCxnSpPr>
          <p:nvPr/>
        </p:nvCxnSpPr>
        <p:spPr>
          <a:xfrm>
            <a:off x="2625588" y="2097176"/>
            <a:ext cx="2591436" cy="1875581"/>
          </a:xfrm>
          <a:prstGeom prst="line">
            <a:avLst/>
          </a:prstGeom>
        </p:spPr>
        <p:style>
          <a:lnRef idx="1">
            <a:schemeClr val="dk1"/>
          </a:lnRef>
          <a:fillRef idx="0">
            <a:schemeClr val="dk1"/>
          </a:fillRef>
          <a:effectRef idx="0">
            <a:schemeClr val="dk1"/>
          </a:effectRef>
          <a:fontRef idx="minor">
            <a:schemeClr val="tx1"/>
          </a:fontRef>
        </p:style>
      </p:cxnSp>
      <p:cxnSp>
        <p:nvCxnSpPr>
          <p:cNvPr id="41" name="Straight Connector 40">
            <a:extLst>
              <a:ext uri="{FF2B5EF4-FFF2-40B4-BE49-F238E27FC236}">
                <a16:creationId xmlns:a16="http://schemas.microsoft.com/office/drawing/2014/main" id="{4D29B5D0-D69D-4495-8923-DB84D09EB08F}"/>
              </a:ext>
            </a:extLst>
          </p:cNvPr>
          <p:cNvCxnSpPr>
            <a:cxnSpLocks/>
            <a:stCxn id="30" idx="3"/>
            <a:endCxn id="23" idx="1"/>
          </p:cNvCxnSpPr>
          <p:nvPr/>
        </p:nvCxnSpPr>
        <p:spPr>
          <a:xfrm flipV="1">
            <a:off x="2625588" y="2397879"/>
            <a:ext cx="2618605" cy="525774"/>
          </a:xfrm>
          <a:prstGeom prst="line">
            <a:avLst/>
          </a:prstGeom>
        </p:spPr>
        <p:style>
          <a:lnRef idx="1">
            <a:schemeClr val="dk1"/>
          </a:lnRef>
          <a:fillRef idx="0">
            <a:schemeClr val="dk1"/>
          </a:fillRef>
          <a:effectRef idx="0">
            <a:schemeClr val="dk1"/>
          </a:effectRef>
          <a:fontRef idx="minor">
            <a:schemeClr val="tx1"/>
          </a:fontRef>
        </p:style>
      </p:cxnSp>
      <p:cxnSp>
        <p:nvCxnSpPr>
          <p:cNvPr id="44" name="Straight Connector 43">
            <a:extLst>
              <a:ext uri="{FF2B5EF4-FFF2-40B4-BE49-F238E27FC236}">
                <a16:creationId xmlns:a16="http://schemas.microsoft.com/office/drawing/2014/main" id="{DA22BF5D-AB3B-48E9-A0F0-02055598B2A2}"/>
              </a:ext>
            </a:extLst>
          </p:cNvPr>
          <p:cNvCxnSpPr>
            <a:cxnSpLocks/>
            <a:stCxn id="31" idx="3"/>
            <a:endCxn id="25" idx="1"/>
          </p:cNvCxnSpPr>
          <p:nvPr/>
        </p:nvCxnSpPr>
        <p:spPr>
          <a:xfrm>
            <a:off x="2622406" y="3750130"/>
            <a:ext cx="2658254" cy="1848550"/>
          </a:xfrm>
          <a:prstGeom prst="line">
            <a:avLst/>
          </a:prstGeom>
        </p:spPr>
        <p:style>
          <a:lnRef idx="1">
            <a:schemeClr val="dk1"/>
          </a:lnRef>
          <a:fillRef idx="0">
            <a:schemeClr val="dk1"/>
          </a:fillRef>
          <a:effectRef idx="0">
            <a:schemeClr val="dk1"/>
          </a:effectRef>
          <a:fontRef idx="minor">
            <a:schemeClr val="tx1"/>
          </a:fontRef>
        </p:style>
      </p:cxnSp>
      <p:cxnSp>
        <p:nvCxnSpPr>
          <p:cNvPr id="47" name="Straight Connector 46">
            <a:extLst>
              <a:ext uri="{FF2B5EF4-FFF2-40B4-BE49-F238E27FC236}">
                <a16:creationId xmlns:a16="http://schemas.microsoft.com/office/drawing/2014/main" id="{C9312C6D-7245-476D-B558-BED2B75204F9}"/>
              </a:ext>
            </a:extLst>
          </p:cNvPr>
          <p:cNvCxnSpPr>
            <a:cxnSpLocks/>
            <a:stCxn id="32" idx="3"/>
            <a:endCxn id="21" idx="1"/>
          </p:cNvCxnSpPr>
          <p:nvPr/>
        </p:nvCxnSpPr>
        <p:spPr>
          <a:xfrm flipV="1">
            <a:off x="2625588" y="3972757"/>
            <a:ext cx="2591436" cy="603850"/>
          </a:xfrm>
          <a:prstGeom prst="line">
            <a:avLst/>
          </a:prstGeom>
        </p:spPr>
        <p:style>
          <a:lnRef idx="1">
            <a:schemeClr val="dk1"/>
          </a:lnRef>
          <a:fillRef idx="0">
            <a:schemeClr val="dk1"/>
          </a:fillRef>
          <a:effectRef idx="0">
            <a:schemeClr val="dk1"/>
          </a:effectRef>
          <a:fontRef idx="minor">
            <a:schemeClr val="tx1"/>
          </a:fontRef>
        </p:style>
      </p:cxnSp>
      <p:cxnSp>
        <p:nvCxnSpPr>
          <p:cNvPr id="50" name="Straight Connector 49">
            <a:extLst>
              <a:ext uri="{FF2B5EF4-FFF2-40B4-BE49-F238E27FC236}">
                <a16:creationId xmlns:a16="http://schemas.microsoft.com/office/drawing/2014/main" id="{043CF832-DFDA-46A3-8384-DAE9317F02D2}"/>
              </a:ext>
            </a:extLst>
          </p:cNvPr>
          <p:cNvCxnSpPr>
            <a:cxnSpLocks/>
            <a:stCxn id="33" idx="3"/>
            <a:endCxn id="23" idx="1"/>
          </p:cNvCxnSpPr>
          <p:nvPr/>
        </p:nvCxnSpPr>
        <p:spPr>
          <a:xfrm flipV="1">
            <a:off x="2625588" y="2397879"/>
            <a:ext cx="2618605" cy="3005205"/>
          </a:xfrm>
          <a:prstGeom prst="line">
            <a:avLst/>
          </a:prstGeom>
        </p:spPr>
        <p:style>
          <a:lnRef idx="1">
            <a:schemeClr val="dk1"/>
          </a:lnRef>
          <a:fillRef idx="0">
            <a:schemeClr val="dk1"/>
          </a:fillRef>
          <a:effectRef idx="0">
            <a:schemeClr val="dk1"/>
          </a:effectRef>
          <a:fontRef idx="minor">
            <a:schemeClr val="tx1"/>
          </a:fontRef>
        </p:style>
      </p:cxnSp>
      <p:cxnSp>
        <p:nvCxnSpPr>
          <p:cNvPr id="53" name="Straight Connector 52">
            <a:extLst>
              <a:ext uri="{FF2B5EF4-FFF2-40B4-BE49-F238E27FC236}">
                <a16:creationId xmlns:a16="http://schemas.microsoft.com/office/drawing/2014/main" id="{5BDB38A4-648F-49E6-8AD3-D48205C3F569}"/>
              </a:ext>
            </a:extLst>
          </p:cNvPr>
          <p:cNvCxnSpPr>
            <a:cxnSpLocks/>
            <a:endCxn id="25" idx="1"/>
          </p:cNvCxnSpPr>
          <p:nvPr/>
        </p:nvCxnSpPr>
        <p:spPr>
          <a:xfrm flipV="1">
            <a:off x="2705100" y="5598680"/>
            <a:ext cx="2575560" cy="66877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67472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1"/>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8"/>
                                        </p:tgtEl>
                                        <p:attrNameLst>
                                          <p:attrName>style.visibility</p:attrName>
                                        </p:attrNameLst>
                                      </p:cBhvr>
                                      <p:to>
                                        <p:strVal val="visible"/>
                                      </p:to>
                                    </p:set>
                                    <p:animEffect transition="in" filter="fade">
                                      <p:cBhvr>
                                        <p:cTn id="27" dur="500"/>
                                        <p:tgtEl>
                                          <p:spTgt spid="3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6"/>
                                        </p:tgtEl>
                                        <p:attrNameLst>
                                          <p:attrName>style.visibility</p:attrName>
                                        </p:attrNameLst>
                                      </p:cBhvr>
                                      <p:to>
                                        <p:strVal val="visible"/>
                                      </p:to>
                                    </p:set>
                                    <p:animEffect transition="in" filter="fade">
                                      <p:cBhvr>
                                        <p:cTn id="30" dur="500"/>
                                        <p:tgtEl>
                                          <p:spTgt spid="36"/>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animEffect transition="in" filter="fade">
                                      <p:cBhvr>
                                        <p:cTn id="33" dur="500"/>
                                        <p:tgtEl>
                                          <p:spTgt spid="37"/>
                                        </p:tgtEl>
                                      </p:cBhvr>
                                    </p:animEffec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nodeType="clickEffect">
                                  <p:stCondLst>
                                    <p:cond delay="0"/>
                                  </p:stCondLst>
                                  <p:childTnLst>
                                    <p:set>
                                      <p:cBhvr>
                                        <p:cTn id="37" dur="1" fill="hold">
                                          <p:stCondLst>
                                            <p:cond delay="0"/>
                                          </p:stCondLst>
                                        </p:cTn>
                                        <p:tgtEl>
                                          <p:spTgt spid="53"/>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44"/>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47"/>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50"/>
                                        </p:tgtEl>
                                        <p:attrNameLst>
                                          <p:attrName>style.visibility</p:attrName>
                                        </p:attrNameLst>
                                      </p:cBhvr>
                                      <p:to>
                                        <p:strVal val="visible"/>
                                      </p:to>
                                    </p:set>
                                  </p:childTnLst>
                                </p:cTn>
                              </p:par>
                              <p:par>
                                <p:cTn id="44" presetID="1" presetClass="entr" presetSubtype="0" fill="hold" nodeType="withEffect">
                                  <p:stCondLst>
                                    <p:cond delay="0"/>
                                  </p:stCondLst>
                                  <p:childTnLst>
                                    <p:set>
                                      <p:cBhvr>
                                        <p:cTn id="45" dur="1" fill="hold">
                                          <p:stCondLst>
                                            <p:cond delay="0"/>
                                          </p:stCondLst>
                                        </p:cTn>
                                        <p:tgtEl>
                                          <p:spTgt spid="40"/>
                                        </p:tgtEl>
                                        <p:attrNameLst>
                                          <p:attrName>style.visibility</p:attrName>
                                        </p:attrNameLst>
                                      </p:cBhvr>
                                      <p:to>
                                        <p:strVal val="visible"/>
                                      </p:to>
                                    </p:set>
                                  </p:childTnLst>
                                </p:cTn>
                              </p:par>
                              <p:par>
                                <p:cTn id="46" presetID="1" presetClass="entr" presetSubtype="0" fill="hold" nodeType="withEffect">
                                  <p:stCondLst>
                                    <p:cond delay="0"/>
                                  </p:stCondLst>
                                  <p:childTnLst>
                                    <p:set>
                                      <p:cBhvr>
                                        <p:cTn id="47"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P spid="37" grpId="0"/>
      <p:bldP spid="3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Affiliations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7</a:t>
            </a:fld>
            <a:endParaRPr lang="en-US"/>
          </a:p>
        </p:txBody>
      </p:sp>
      <p:pic>
        <p:nvPicPr>
          <p:cNvPr id="21" name="Picture 20" descr="Logo&#10;&#10;Description automatically generated">
            <a:extLst>
              <a:ext uri="{FF2B5EF4-FFF2-40B4-BE49-F238E27FC236}">
                <a16:creationId xmlns:a16="http://schemas.microsoft.com/office/drawing/2014/main" id="{9803223F-A7D0-4EBF-99D1-8852BD0A8C77}"/>
              </a:ext>
            </a:extLst>
          </p:cNvPr>
          <p:cNvPicPr>
            <a:picLocks noChangeAspect="1"/>
          </p:cNvPicPr>
          <p:nvPr/>
        </p:nvPicPr>
        <p:blipFill>
          <a:blip r:embed="rId2"/>
          <a:stretch>
            <a:fillRect/>
          </a:stretch>
        </p:blipFill>
        <p:spPr>
          <a:xfrm>
            <a:off x="5217024" y="3487415"/>
            <a:ext cx="1301390" cy="970684"/>
          </a:xfrm>
          <a:prstGeom prst="rect">
            <a:avLst/>
          </a:prstGeom>
        </p:spPr>
      </p:pic>
      <p:pic>
        <p:nvPicPr>
          <p:cNvPr id="23" name="Picture 22" descr="Logo&#10;&#10;Description automatically generated">
            <a:extLst>
              <a:ext uri="{FF2B5EF4-FFF2-40B4-BE49-F238E27FC236}">
                <a16:creationId xmlns:a16="http://schemas.microsoft.com/office/drawing/2014/main" id="{1F3340C1-B11D-4556-9CC9-D82CD4D88F03}"/>
              </a:ext>
            </a:extLst>
          </p:cNvPr>
          <p:cNvPicPr>
            <a:picLocks noChangeAspect="1"/>
          </p:cNvPicPr>
          <p:nvPr/>
        </p:nvPicPr>
        <p:blipFill>
          <a:blip r:embed="rId3"/>
          <a:stretch>
            <a:fillRect/>
          </a:stretch>
        </p:blipFill>
        <p:spPr>
          <a:xfrm>
            <a:off x="5244193" y="1912537"/>
            <a:ext cx="1106993" cy="970684"/>
          </a:xfrm>
          <a:prstGeom prst="rect">
            <a:avLst/>
          </a:prstGeom>
        </p:spPr>
      </p:pic>
      <p:pic>
        <p:nvPicPr>
          <p:cNvPr id="25" name="Picture 24" descr="Logo&#10;&#10;Description automatically generated">
            <a:extLst>
              <a:ext uri="{FF2B5EF4-FFF2-40B4-BE49-F238E27FC236}">
                <a16:creationId xmlns:a16="http://schemas.microsoft.com/office/drawing/2014/main" id="{0D44ADE2-67C5-4203-AD4B-642A5EC6AE2D}"/>
              </a:ext>
            </a:extLst>
          </p:cNvPr>
          <p:cNvPicPr>
            <a:picLocks noChangeAspect="1"/>
          </p:cNvPicPr>
          <p:nvPr/>
        </p:nvPicPr>
        <p:blipFill>
          <a:blip r:embed="rId4"/>
          <a:stretch>
            <a:fillRect/>
          </a:stretch>
        </p:blipFill>
        <p:spPr>
          <a:xfrm>
            <a:off x="5280660" y="5066045"/>
            <a:ext cx="1034061" cy="1065270"/>
          </a:xfrm>
          <a:prstGeom prst="rect">
            <a:avLst/>
          </a:prstGeom>
        </p:spPr>
      </p:pic>
      <p:pic>
        <p:nvPicPr>
          <p:cNvPr id="27" name="Picture 26">
            <a:extLst>
              <a:ext uri="{FF2B5EF4-FFF2-40B4-BE49-F238E27FC236}">
                <a16:creationId xmlns:a16="http://schemas.microsoft.com/office/drawing/2014/main" id="{515B9504-617E-41C4-A5B2-5D7EB5C14036}"/>
              </a:ext>
            </a:extLst>
          </p:cNvPr>
          <p:cNvPicPr>
            <a:picLocks noChangeAspect="1"/>
          </p:cNvPicPr>
          <p:nvPr/>
        </p:nvPicPr>
        <p:blipFill>
          <a:blip r:embed="rId5"/>
          <a:stretch>
            <a:fillRect/>
          </a:stretch>
        </p:blipFill>
        <p:spPr>
          <a:xfrm>
            <a:off x="1612082" y="1760137"/>
            <a:ext cx="1013506" cy="674077"/>
          </a:xfrm>
          <a:prstGeom prst="rect">
            <a:avLst/>
          </a:prstGeom>
        </p:spPr>
      </p:pic>
      <p:pic>
        <p:nvPicPr>
          <p:cNvPr id="30" name="Picture 29">
            <a:extLst>
              <a:ext uri="{FF2B5EF4-FFF2-40B4-BE49-F238E27FC236}">
                <a16:creationId xmlns:a16="http://schemas.microsoft.com/office/drawing/2014/main" id="{B2BAACAC-6EA2-47B7-8E29-2BC75943DFF9}"/>
              </a:ext>
            </a:extLst>
          </p:cNvPr>
          <p:cNvPicPr>
            <a:picLocks noChangeAspect="1"/>
          </p:cNvPicPr>
          <p:nvPr/>
        </p:nvPicPr>
        <p:blipFill>
          <a:blip r:embed="rId5"/>
          <a:stretch>
            <a:fillRect/>
          </a:stretch>
        </p:blipFill>
        <p:spPr>
          <a:xfrm>
            <a:off x="1612082" y="2586614"/>
            <a:ext cx="1013506" cy="674077"/>
          </a:xfrm>
          <a:prstGeom prst="rect">
            <a:avLst/>
          </a:prstGeom>
        </p:spPr>
      </p:pic>
      <p:pic>
        <p:nvPicPr>
          <p:cNvPr id="31" name="Picture 30">
            <a:extLst>
              <a:ext uri="{FF2B5EF4-FFF2-40B4-BE49-F238E27FC236}">
                <a16:creationId xmlns:a16="http://schemas.microsoft.com/office/drawing/2014/main" id="{38A747D3-F610-4B55-BFEA-49922670F5FE}"/>
              </a:ext>
            </a:extLst>
          </p:cNvPr>
          <p:cNvPicPr>
            <a:picLocks noChangeAspect="1"/>
          </p:cNvPicPr>
          <p:nvPr/>
        </p:nvPicPr>
        <p:blipFill>
          <a:blip r:embed="rId5"/>
          <a:stretch>
            <a:fillRect/>
          </a:stretch>
        </p:blipFill>
        <p:spPr>
          <a:xfrm>
            <a:off x="1608900" y="3413091"/>
            <a:ext cx="1013506" cy="674077"/>
          </a:xfrm>
          <a:prstGeom prst="rect">
            <a:avLst/>
          </a:prstGeom>
        </p:spPr>
      </p:pic>
      <p:pic>
        <p:nvPicPr>
          <p:cNvPr id="32" name="Picture 31">
            <a:extLst>
              <a:ext uri="{FF2B5EF4-FFF2-40B4-BE49-F238E27FC236}">
                <a16:creationId xmlns:a16="http://schemas.microsoft.com/office/drawing/2014/main" id="{9DE3FA6A-2725-4502-B8C9-655B44174396}"/>
              </a:ext>
            </a:extLst>
          </p:cNvPr>
          <p:cNvPicPr>
            <a:picLocks noChangeAspect="1"/>
          </p:cNvPicPr>
          <p:nvPr/>
        </p:nvPicPr>
        <p:blipFill>
          <a:blip r:embed="rId5"/>
          <a:stretch>
            <a:fillRect/>
          </a:stretch>
        </p:blipFill>
        <p:spPr>
          <a:xfrm>
            <a:off x="1612082" y="4239568"/>
            <a:ext cx="1013506" cy="674077"/>
          </a:xfrm>
          <a:prstGeom prst="rect">
            <a:avLst/>
          </a:prstGeom>
        </p:spPr>
      </p:pic>
      <p:pic>
        <p:nvPicPr>
          <p:cNvPr id="33" name="Picture 32">
            <a:extLst>
              <a:ext uri="{FF2B5EF4-FFF2-40B4-BE49-F238E27FC236}">
                <a16:creationId xmlns:a16="http://schemas.microsoft.com/office/drawing/2014/main" id="{84D3C3C9-525E-4B9F-8215-D65F4C9970EF}"/>
              </a:ext>
            </a:extLst>
          </p:cNvPr>
          <p:cNvPicPr>
            <a:picLocks noChangeAspect="1"/>
          </p:cNvPicPr>
          <p:nvPr/>
        </p:nvPicPr>
        <p:blipFill>
          <a:blip r:embed="rId5"/>
          <a:stretch>
            <a:fillRect/>
          </a:stretch>
        </p:blipFill>
        <p:spPr>
          <a:xfrm>
            <a:off x="1612082" y="5066045"/>
            <a:ext cx="1013506" cy="674077"/>
          </a:xfrm>
          <a:prstGeom prst="rect">
            <a:avLst/>
          </a:prstGeom>
        </p:spPr>
      </p:pic>
      <p:pic>
        <p:nvPicPr>
          <p:cNvPr id="34" name="Picture 33">
            <a:extLst>
              <a:ext uri="{FF2B5EF4-FFF2-40B4-BE49-F238E27FC236}">
                <a16:creationId xmlns:a16="http://schemas.microsoft.com/office/drawing/2014/main" id="{B51D9963-2663-46F2-9F44-1A6AB3BF76F0}"/>
              </a:ext>
            </a:extLst>
          </p:cNvPr>
          <p:cNvPicPr>
            <a:picLocks noChangeAspect="1"/>
          </p:cNvPicPr>
          <p:nvPr/>
        </p:nvPicPr>
        <p:blipFill>
          <a:blip r:embed="rId5"/>
          <a:stretch>
            <a:fillRect/>
          </a:stretch>
        </p:blipFill>
        <p:spPr>
          <a:xfrm>
            <a:off x="1608900" y="5892522"/>
            <a:ext cx="1013506" cy="674077"/>
          </a:xfrm>
          <a:prstGeom prst="rect">
            <a:avLst/>
          </a:prstGeom>
        </p:spPr>
      </p:pic>
      <p:sp>
        <p:nvSpPr>
          <p:cNvPr id="36" name="TextBox 35">
            <a:extLst>
              <a:ext uri="{FF2B5EF4-FFF2-40B4-BE49-F238E27FC236}">
                <a16:creationId xmlns:a16="http://schemas.microsoft.com/office/drawing/2014/main" id="{30A1C380-BB1B-4872-9832-A78E7B947028}"/>
              </a:ext>
            </a:extLst>
          </p:cNvPr>
          <p:cNvSpPr txBox="1"/>
          <p:nvPr/>
        </p:nvSpPr>
        <p:spPr>
          <a:xfrm>
            <a:off x="6779895" y="3788091"/>
            <a:ext cx="1301390" cy="369332"/>
          </a:xfrm>
          <a:prstGeom prst="rect">
            <a:avLst/>
          </a:prstGeom>
          <a:noFill/>
        </p:spPr>
        <p:txBody>
          <a:bodyPr wrap="square">
            <a:spAutoFit/>
          </a:bodyPr>
          <a:lstStyle/>
          <a:p>
            <a:r>
              <a:rPr lang="en-US" dirty="0"/>
              <a:t>Capacity 2</a:t>
            </a:r>
          </a:p>
        </p:txBody>
      </p:sp>
      <p:sp>
        <p:nvSpPr>
          <p:cNvPr id="37" name="TextBox 36">
            <a:extLst>
              <a:ext uri="{FF2B5EF4-FFF2-40B4-BE49-F238E27FC236}">
                <a16:creationId xmlns:a16="http://schemas.microsoft.com/office/drawing/2014/main" id="{3230D775-6316-4901-8FD6-ADF27BCCD61A}"/>
              </a:ext>
            </a:extLst>
          </p:cNvPr>
          <p:cNvSpPr txBox="1"/>
          <p:nvPr/>
        </p:nvSpPr>
        <p:spPr>
          <a:xfrm>
            <a:off x="6779895" y="2369682"/>
            <a:ext cx="1301390" cy="369332"/>
          </a:xfrm>
          <a:prstGeom prst="rect">
            <a:avLst/>
          </a:prstGeom>
          <a:noFill/>
        </p:spPr>
        <p:txBody>
          <a:bodyPr wrap="square">
            <a:spAutoFit/>
          </a:bodyPr>
          <a:lstStyle/>
          <a:p>
            <a:r>
              <a:rPr lang="en-US" dirty="0"/>
              <a:t>Capacity 2</a:t>
            </a:r>
          </a:p>
        </p:txBody>
      </p:sp>
      <p:sp>
        <p:nvSpPr>
          <p:cNvPr id="38" name="TextBox 37">
            <a:extLst>
              <a:ext uri="{FF2B5EF4-FFF2-40B4-BE49-F238E27FC236}">
                <a16:creationId xmlns:a16="http://schemas.microsoft.com/office/drawing/2014/main" id="{05AD7645-47EA-4454-9098-ED74C2F5F937}"/>
              </a:ext>
            </a:extLst>
          </p:cNvPr>
          <p:cNvSpPr txBox="1"/>
          <p:nvPr/>
        </p:nvSpPr>
        <p:spPr>
          <a:xfrm>
            <a:off x="6779895" y="5229348"/>
            <a:ext cx="1301390" cy="369332"/>
          </a:xfrm>
          <a:prstGeom prst="rect">
            <a:avLst/>
          </a:prstGeom>
          <a:noFill/>
        </p:spPr>
        <p:txBody>
          <a:bodyPr wrap="square">
            <a:spAutoFit/>
          </a:bodyPr>
          <a:lstStyle/>
          <a:p>
            <a:r>
              <a:rPr lang="en-US" dirty="0"/>
              <a:t>Capacity 2</a:t>
            </a:r>
          </a:p>
        </p:txBody>
      </p:sp>
    </p:spTree>
    <p:extLst>
      <p:ext uri="{BB962C8B-B14F-4D97-AF65-F5344CB8AC3E}">
        <p14:creationId xmlns:p14="http://schemas.microsoft.com/office/powerpoint/2010/main" val="27028911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Affiliations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8</a:t>
            </a:fld>
            <a:endParaRPr lang="en-US"/>
          </a:p>
        </p:txBody>
      </p:sp>
      <p:pic>
        <p:nvPicPr>
          <p:cNvPr id="26" name="Picture 25" descr="Icon&#10;&#10;Description automatically generated">
            <a:extLst>
              <a:ext uri="{FF2B5EF4-FFF2-40B4-BE49-F238E27FC236}">
                <a16:creationId xmlns:a16="http://schemas.microsoft.com/office/drawing/2014/main" id="{302C05A1-4C1C-4B74-818C-230BCA640D18}"/>
              </a:ext>
            </a:extLst>
          </p:cNvPr>
          <p:cNvPicPr>
            <a:picLocks noChangeAspect="1"/>
          </p:cNvPicPr>
          <p:nvPr/>
        </p:nvPicPr>
        <p:blipFill>
          <a:blip r:embed="rId3"/>
          <a:stretch>
            <a:fillRect/>
          </a:stretch>
        </p:blipFill>
        <p:spPr>
          <a:xfrm>
            <a:off x="1612082" y="1760137"/>
            <a:ext cx="1013506" cy="674077"/>
          </a:xfrm>
          <a:prstGeom prst="rect">
            <a:avLst/>
          </a:prstGeom>
        </p:spPr>
      </p:pic>
      <p:pic>
        <p:nvPicPr>
          <p:cNvPr id="39" name="Picture 38" descr="Icon&#10;&#10;Description automatically generated">
            <a:extLst>
              <a:ext uri="{FF2B5EF4-FFF2-40B4-BE49-F238E27FC236}">
                <a16:creationId xmlns:a16="http://schemas.microsoft.com/office/drawing/2014/main" id="{35322FF5-0765-4AB3-A51A-FF49BA5B3C84}"/>
              </a:ext>
            </a:extLst>
          </p:cNvPr>
          <p:cNvPicPr>
            <a:picLocks noChangeAspect="1"/>
          </p:cNvPicPr>
          <p:nvPr/>
        </p:nvPicPr>
        <p:blipFill>
          <a:blip r:embed="rId3"/>
          <a:stretch>
            <a:fillRect/>
          </a:stretch>
        </p:blipFill>
        <p:spPr>
          <a:xfrm>
            <a:off x="1612082" y="2594807"/>
            <a:ext cx="1013506" cy="674077"/>
          </a:xfrm>
          <a:prstGeom prst="rect">
            <a:avLst/>
          </a:prstGeom>
        </p:spPr>
      </p:pic>
      <p:pic>
        <p:nvPicPr>
          <p:cNvPr id="40" name="Picture 39" descr="Icon&#10;&#10;Description automatically generated">
            <a:extLst>
              <a:ext uri="{FF2B5EF4-FFF2-40B4-BE49-F238E27FC236}">
                <a16:creationId xmlns:a16="http://schemas.microsoft.com/office/drawing/2014/main" id="{0642E88F-0186-4C2B-83CB-CAE9AF3535ED}"/>
              </a:ext>
            </a:extLst>
          </p:cNvPr>
          <p:cNvPicPr>
            <a:picLocks noChangeAspect="1"/>
          </p:cNvPicPr>
          <p:nvPr/>
        </p:nvPicPr>
        <p:blipFill>
          <a:blip r:embed="rId3"/>
          <a:stretch>
            <a:fillRect/>
          </a:stretch>
        </p:blipFill>
        <p:spPr>
          <a:xfrm>
            <a:off x="1612082" y="3421284"/>
            <a:ext cx="1013506" cy="674077"/>
          </a:xfrm>
          <a:prstGeom prst="rect">
            <a:avLst/>
          </a:prstGeom>
        </p:spPr>
      </p:pic>
      <p:pic>
        <p:nvPicPr>
          <p:cNvPr id="41" name="Picture 40" descr="Icon&#10;&#10;Description automatically generated">
            <a:extLst>
              <a:ext uri="{FF2B5EF4-FFF2-40B4-BE49-F238E27FC236}">
                <a16:creationId xmlns:a16="http://schemas.microsoft.com/office/drawing/2014/main" id="{8ADC0870-41F9-4113-BE86-FB6838390C20}"/>
              </a:ext>
            </a:extLst>
          </p:cNvPr>
          <p:cNvPicPr>
            <a:picLocks noChangeAspect="1"/>
          </p:cNvPicPr>
          <p:nvPr/>
        </p:nvPicPr>
        <p:blipFill>
          <a:blip r:embed="rId4"/>
          <a:stretch>
            <a:fillRect/>
          </a:stretch>
        </p:blipFill>
        <p:spPr>
          <a:xfrm>
            <a:off x="1608900" y="4239567"/>
            <a:ext cx="1013506" cy="674077"/>
          </a:xfrm>
          <a:prstGeom prst="rect">
            <a:avLst/>
          </a:prstGeom>
        </p:spPr>
      </p:pic>
      <p:pic>
        <p:nvPicPr>
          <p:cNvPr id="42" name="Picture 41" descr="Icon&#10;&#10;Description automatically generated">
            <a:extLst>
              <a:ext uri="{FF2B5EF4-FFF2-40B4-BE49-F238E27FC236}">
                <a16:creationId xmlns:a16="http://schemas.microsoft.com/office/drawing/2014/main" id="{7FC2985B-74B3-49E1-8091-A3A9508D1914}"/>
              </a:ext>
            </a:extLst>
          </p:cNvPr>
          <p:cNvPicPr>
            <a:picLocks noChangeAspect="1"/>
          </p:cNvPicPr>
          <p:nvPr/>
        </p:nvPicPr>
        <p:blipFill>
          <a:blip r:embed="rId4"/>
          <a:stretch>
            <a:fillRect/>
          </a:stretch>
        </p:blipFill>
        <p:spPr>
          <a:xfrm>
            <a:off x="1612082" y="5057850"/>
            <a:ext cx="1013506" cy="674077"/>
          </a:xfrm>
          <a:prstGeom prst="rect">
            <a:avLst/>
          </a:prstGeom>
        </p:spPr>
      </p:pic>
      <p:pic>
        <p:nvPicPr>
          <p:cNvPr id="43" name="Picture 42" descr="Icon&#10;&#10;Description automatically generated">
            <a:extLst>
              <a:ext uri="{FF2B5EF4-FFF2-40B4-BE49-F238E27FC236}">
                <a16:creationId xmlns:a16="http://schemas.microsoft.com/office/drawing/2014/main" id="{D76B8093-E22E-4DEC-8DA9-63CCA1D86714}"/>
              </a:ext>
            </a:extLst>
          </p:cNvPr>
          <p:cNvPicPr>
            <a:picLocks noChangeAspect="1"/>
          </p:cNvPicPr>
          <p:nvPr/>
        </p:nvPicPr>
        <p:blipFill>
          <a:blip r:embed="rId5"/>
          <a:stretch>
            <a:fillRect/>
          </a:stretch>
        </p:blipFill>
        <p:spPr>
          <a:xfrm>
            <a:off x="1601458" y="5884327"/>
            <a:ext cx="1034061" cy="687748"/>
          </a:xfrm>
          <a:prstGeom prst="rect">
            <a:avLst/>
          </a:prstGeom>
        </p:spPr>
      </p:pic>
      <p:sp>
        <p:nvSpPr>
          <p:cNvPr id="44" name="TextBox 43">
            <a:extLst>
              <a:ext uri="{FF2B5EF4-FFF2-40B4-BE49-F238E27FC236}">
                <a16:creationId xmlns:a16="http://schemas.microsoft.com/office/drawing/2014/main" id="{B8D8D0E6-090B-4513-8AE6-9280751419E2}"/>
              </a:ext>
            </a:extLst>
          </p:cNvPr>
          <p:cNvSpPr txBox="1"/>
          <p:nvPr/>
        </p:nvSpPr>
        <p:spPr>
          <a:xfrm>
            <a:off x="1501140" y="1945958"/>
            <a:ext cx="510872" cy="307777"/>
          </a:xfrm>
          <a:prstGeom prst="rect">
            <a:avLst/>
          </a:prstGeom>
          <a:noFill/>
        </p:spPr>
        <p:txBody>
          <a:bodyPr wrap="square">
            <a:spAutoFit/>
          </a:bodyPr>
          <a:lstStyle/>
          <a:p>
            <a:r>
              <a:rPr lang="en-US" sz="1400" b="1" dirty="0">
                <a:solidFill>
                  <a:srgbClr val="FF0000"/>
                </a:solidFill>
              </a:rPr>
              <a:t>MD</a:t>
            </a:r>
          </a:p>
        </p:txBody>
      </p:sp>
      <p:sp>
        <p:nvSpPr>
          <p:cNvPr id="45" name="TextBox 44">
            <a:extLst>
              <a:ext uri="{FF2B5EF4-FFF2-40B4-BE49-F238E27FC236}">
                <a16:creationId xmlns:a16="http://schemas.microsoft.com/office/drawing/2014/main" id="{A7CDAF89-0FC7-4A89-9B02-6842B5BC291D}"/>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sp>
        <p:nvSpPr>
          <p:cNvPr id="46" name="TextBox 45">
            <a:extLst>
              <a:ext uri="{FF2B5EF4-FFF2-40B4-BE49-F238E27FC236}">
                <a16:creationId xmlns:a16="http://schemas.microsoft.com/office/drawing/2014/main" id="{A5957509-CC23-4054-B9EC-7DA174F7DE4F}"/>
              </a:ext>
            </a:extLst>
          </p:cNvPr>
          <p:cNvSpPr txBox="1"/>
          <p:nvPr/>
        </p:nvSpPr>
        <p:spPr>
          <a:xfrm>
            <a:off x="1501140" y="3604433"/>
            <a:ext cx="514398" cy="307777"/>
          </a:xfrm>
          <a:prstGeom prst="rect">
            <a:avLst/>
          </a:prstGeom>
          <a:noFill/>
        </p:spPr>
        <p:txBody>
          <a:bodyPr wrap="square">
            <a:spAutoFit/>
          </a:bodyPr>
          <a:lstStyle/>
          <a:p>
            <a:r>
              <a:rPr lang="en-US" sz="1400" b="1" dirty="0">
                <a:solidFill>
                  <a:srgbClr val="FF0000"/>
                </a:solidFill>
              </a:rPr>
              <a:t>MD</a:t>
            </a:r>
          </a:p>
        </p:txBody>
      </p:sp>
      <p:sp>
        <p:nvSpPr>
          <p:cNvPr id="47" name="TextBox 46">
            <a:extLst>
              <a:ext uri="{FF2B5EF4-FFF2-40B4-BE49-F238E27FC236}">
                <a16:creationId xmlns:a16="http://schemas.microsoft.com/office/drawing/2014/main" id="{A58D8ECF-7BFB-40BA-B4A0-739A9FC8B166}"/>
              </a:ext>
            </a:extLst>
          </p:cNvPr>
          <p:cNvSpPr txBox="1"/>
          <p:nvPr/>
        </p:nvSpPr>
        <p:spPr>
          <a:xfrm>
            <a:off x="1496151" y="4418620"/>
            <a:ext cx="514398" cy="307777"/>
          </a:xfrm>
          <a:prstGeom prst="rect">
            <a:avLst/>
          </a:prstGeom>
          <a:noFill/>
        </p:spPr>
        <p:txBody>
          <a:bodyPr wrap="square">
            <a:spAutoFit/>
          </a:bodyPr>
          <a:lstStyle/>
          <a:p>
            <a:r>
              <a:rPr lang="en-US" sz="1400" b="1" dirty="0">
                <a:solidFill>
                  <a:srgbClr val="0400F4"/>
                </a:solidFill>
              </a:rPr>
              <a:t>PA</a:t>
            </a:r>
          </a:p>
        </p:txBody>
      </p:sp>
      <p:sp>
        <p:nvSpPr>
          <p:cNvPr id="48" name="TextBox 47">
            <a:extLst>
              <a:ext uri="{FF2B5EF4-FFF2-40B4-BE49-F238E27FC236}">
                <a16:creationId xmlns:a16="http://schemas.microsoft.com/office/drawing/2014/main" id="{AF0653B6-73E2-4834-8D4A-227BEF35CBAD}"/>
              </a:ext>
            </a:extLst>
          </p:cNvPr>
          <p:cNvSpPr txBox="1"/>
          <p:nvPr/>
        </p:nvSpPr>
        <p:spPr>
          <a:xfrm>
            <a:off x="1501140" y="5240999"/>
            <a:ext cx="514398" cy="307777"/>
          </a:xfrm>
          <a:prstGeom prst="rect">
            <a:avLst/>
          </a:prstGeom>
          <a:noFill/>
        </p:spPr>
        <p:txBody>
          <a:bodyPr wrap="square">
            <a:spAutoFit/>
          </a:bodyPr>
          <a:lstStyle/>
          <a:p>
            <a:r>
              <a:rPr lang="en-US" sz="1400" b="1" dirty="0">
                <a:solidFill>
                  <a:srgbClr val="0400F4"/>
                </a:solidFill>
              </a:rPr>
              <a:t>PA</a:t>
            </a:r>
          </a:p>
        </p:txBody>
      </p:sp>
      <p:sp>
        <p:nvSpPr>
          <p:cNvPr id="49" name="TextBox 48">
            <a:extLst>
              <a:ext uri="{FF2B5EF4-FFF2-40B4-BE49-F238E27FC236}">
                <a16:creationId xmlns:a16="http://schemas.microsoft.com/office/drawing/2014/main" id="{A675CFFF-9538-48AB-B1C5-356E6A2F23E7}"/>
              </a:ext>
            </a:extLst>
          </p:cNvPr>
          <p:cNvSpPr txBox="1"/>
          <p:nvPr/>
        </p:nvSpPr>
        <p:spPr>
          <a:xfrm>
            <a:off x="1501140" y="6074312"/>
            <a:ext cx="514398" cy="307777"/>
          </a:xfrm>
          <a:prstGeom prst="rect">
            <a:avLst/>
          </a:prstGeom>
          <a:noFill/>
        </p:spPr>
        <p:txBody>
          <a:bodyPr wrap="square">
            <a:spAutoFit/>
          </a:bodyPr>
          <a:lstStyle/>
          <a:p>
            <a:r>
              <a:rPr lang="en-US" sz="1400" b="1" dirty="0">
                <a:solidFill>
                  <a:srgbClr val="F49E00"/>
                </a:solidFill>
              </a:rPr>
              <a:t>WV</a:t>
            </a:r>
          </a:p>
        </p:txBody>
      </p:sp>
      <p:pic>
        <p:nvPicPr>
          <p:cNvPr id="50" name="Picture 49" descr="Logo&#10;&#10;Description automatically generated">
            <a:extLst>
              <a:ext uri="{FF2B5EF4-FFF2-40B4-BE49-F238E27FC236}">
                <a16:creationId xmlns:a16="http://schemas.microsoft.com/office/drawing/2014/main" id="{0EAB8D8B-D0BB-438B-ADFE-CCF845910AE1}"/>
              </a:ext>
            </a:extLst>
          </p:cNvPr>
          <p:cNvPicPr>
            <a:picLocks noChangeAspect="1"/>
          </p:cNvPicPr>
          <p:nvPr/>
        </p:nvPicPr>
        <p:blipFill>
          <a:blip r:embed="rId6"/>
          <a:stretch>
            <a:fillRect/>
          </a:stretch>
        </p:blipFill>
        <p:spPr>
          <a:xfrm>
            <a:off x="5217024" y="3487415"/>
            <a:ext cx="1301390" cy="970684"/>
          </a:xfrm>
          <a:prstGeom prst="rect">
            <a:avLst/>
          </a:prstGeom>
        </p:spPr>
      </p:pic>
      <p:pic>
        <p:nvPicPr>
          <p:cNvPr id="51" name="Picture 50" descr="Logo&#10;&#10;Description automatically generated">
            <a:extLst>
              <a:ext uri="{FF2B5EF4-FFF2-40B4-BE49-F238E27FC236}">
                <a16:creationId xmlns:a16="http://schemas.microsoft.com/office/drawing/2014/main" id="{165B1C93-968E-4FA0-86D9-C72AC31FF862}"/>
              </a:ext>
            </a:extLst>
          </p:cNvPr>
          <p:cNvPicPr>
            <a:picLocks noChangeAspect="1"/>
          </p:cNvPicPr>
          <p:nvPr/>
        </p:nvPicPr>
        <p:blipFill>
          <a:blip r:embed="rId7"/>
          <a:stretch>
            <a:fillRect/>
          </a:stretch>
        </p:blipFill>
        <p:spPr>
          <a:xfrm>
            <a:off x="5244193" y="1912537"/>
            <a:ext cx="1106993" cy="970684"/>
          </a:xfrm>
          <a:prstGeom prst="rect">
            <a:avLst/>
          </a:prstGeom>
        </p:spPr>
      </p:pic>
      <p:pic>
        <p:nvPicPr>
          <p:cNvPr id="52" name="Picture 51" descr="Logo&#10;&#10;Description automatically generated">
            <a:extLst>
              <a:ext uri="{FF2B5EF4-FFF2-40B4-BE49-F238E27FC236}">
                <a16:creationId xmlns:a16="http://schemas.microsoft.com/office/drawing/2014/main" id="{7F456A3E-B9B4-41E2-BD1B-A2DE177B4A74}"/>
              </a:ext>
            </a:extLst>
          </p:cNvPr>
          <p:cNvPicPr>
            <a:picLocks noChangeAspect="1"/>
          </p:cNvPicPr>
          <p:nvPr/>
        </p:nvPicPr>
        <p:blipFill>
          <a:blip r:embed="rId8"/>
          <a:stretch>
            <a:fillRect/>
          </a:stretch>
        </p:blipFill>
        <p:spPr>
          <a:xfrm>
            <a:off x="5280660" y="5066045"/>
            <a:ext cx="1034061" cy="1065270"/>
          </a:xfrm>
          <a:prstGeom prst="rect">
            <a:avLst/>
          </a:prstGeom>
        </p:spPr>
      </p:pic>
      <p:sp>
        <p:nvSpPr>
          <p:cNvPr id="53" name="TextBox 52">
            <a:extLst>
              <a:ext uri="{FF2B5EF4-FFF2-40B4-BE49-F238E27FC236}">
                <a16:creationId xmlns:a16="http://schemas.microsoft.com/office/drawing/2014/main" id="{5B3A5942-6B31-4B25-9D67-08EAC1D543E5}"/>
              </a:ext>
            </a:extLst>
          </p:cNvPr>
          <p:cNvSpPr txBox="1"/>
          <p:nvPr/>
        </p:nvSpPr>
        <p:spPr>
          <a:xfrm>
            <a:off x="6779895" y="3788091"/>
            <a:ext cx="1301390" cy="369332"/>
          </a:xfrm>
          <a:prstGeom prst="rect">
            <a:avLst/>
          </a:prstGeom>
          <a:noFill/>
        </p:spPr>
        <p:txBody>
          <a:bodyPr wrap="square">
            <a:spAutoFit/>
          </a:bodyPr>
          <a:lstStyle/>
          <a:p>
            <a:r>
              <a:rPr lang="en-US" dirty="0"/>
              <a:t>Capacity 2</a:t>
            </a:r>
          </a:p>
        </p:txBody>
      </p:sp>
      <p:sp>
        <p:nvSpPr>
          <p:cNvPr id="54" name="TextBox 53">
            <a:extLst>
              <a:ext uri="{FF2B5EF4-FFF2-40B4-BE49-F238E27FC236}">
                <a16:creationId xmlns:a16="http://schemas.microsoft.com/office/drawing/2014/main" id="{8E97713A-DC5A-4CD2-A010-8DB73BFFFA19}"/>
              </a:ext>
            </a:extLst>
          </p:cNvPr>
          <p:cNvSpPr txBox="1"/>
          <p:nvPr/>
        </p:nvSpPr>
        <p:spPr>
          <a:xfrm>
            <a:off x="6779895" y="2369682"/>
            <a:ext cx="1301390" cy="369332"/>
          </a:xfrm>
          <a:prstGeom prst="rect">
            <a:avLst/>
          </a:prstGeom>
          <a:noFill/>
        </p:spPr>
        <p:txBody>
          <a:bodyPr wrap="square">
            <a:spAutoFit/>
          </a:bodyPr>
          <a:lstStyle/>
          <a:p>
            <a:r>
              <a:rPr lang="en-US" dirty="0"/>
              <a:t>Capacity 2</a:t>
            </a:r>
          </a:p>
        </p:txBody>
      </p:sp>
      <p:sp>
        <p:nvSpPr>
          <p:cNvPr id="55" name="TextBox 54">
            <a:extLst>
              <a:ext uri="{FF2B5EF4-FFF2-40B4-BE49-F238E27FC236}">
                <a16:creationId xmlns:a16="http://schemas.microsoft.com/office/drawing/2014/main" id="{7FF99F86-623D-490A-8DBB-7429C2D7DED1}"/>
              </a:ext>
            </a:extLst>
          </p:cNvPr>
          <p:cNvSpPr txBox="1"/>
          <p:nvPr/>
        </p:nvSpPr>
        <p:spPr>
          <a:xfrm>
            <a:off x="6779895" y="5229348"/>
            <a:ext cx="1301390" cy="369332"/>
          </a:xfrm>
          <a:prstGeom prst="rect">
            <a:avLst/>
          </a:prstGeom>
          <a:noFill/>
        </p:spPr>
        <p:txBody>
          <a:bodyPr wrap="square">
            <a:spAutoFit/>
          </a:bodyPr>
          <a:lstStyle/>
          <a:p>
            <a:r>
              <a:rPr lang="en-US" dirty="0"/>
              <a:t>Capacity 2</a:t>
            </a:r>
          </a:p>
        </p:txBody>
      </p:sp>
      <p:cxnSp>
        <p:nvCxnSpPr>
          <p:cNvPr id="56" name="Straight Connector 55">
            <a:extLst>
              <a:ext uri="{FF2B5EF4-FFF2-40B4-BE49-F238E27FC236}">
                <a16:creationId xmlns:a16="http://schemas.microsoft.com/office/drawing/2014/main" id="{35059D92-E4FB-48A3-BAF6-1CECB9903B7D}"/>
              </a:ext>
            </a:extLst>
          </p:cNvPr>
          <p:cNvCxnSpPr/>
          <p:nvPr/>
        </p:nvCxnSpPr>
        <p:spPr>
          <a:xfrm>
            <a:off x="2625588" y="2097176"/>
            <a:ext cx="2591436" cy="1875581"/>
          </a:xfrm>
          <a:prstGeom prst="line">
            <a:avLst/>
          </a:prstGeom>
        </p:spPr>
        <p:style>
          <a:lnRef idx="1">
            <a:schemeClr val="dk1"/>
          </a:lnRef>
          <a:fillRef idx="0">
            <a:schemeClr val="dk1"/>
          </a:fillRef>
          <a:effectRef idx="0">
            <a:schemeClr val="dk1"/>
          </a:effectRef>
          <a:fontRef idx="minor">
            <a:schemeClr val="tx1"/>
          </a:fontRef>
        </p:style>
      </p:cxnSp>
      <p:sp>
        <p:nvSpPr>
          <p:cNvPr id="57" name="TextBox 56">
            <a:extLst>
              <a:ext uri="{FF2B5EF4-FFF2-40B4-BE49-F238E27FC236}">
                <a16:creationId xmlns:a16="http://schemas.microsoft.com/office/drawing/2014/main" id="{EB9B9DA8-6DA2-4BF7-8E20-5DA0D6D762AB}"/>
              </a:ext>
            </a:extLst>
          </p:cNvPr>
          <p:cNvSpPr txBox="1"/>
          <p:nvPr/>
        </p:nvSpPr>
        <p:spPr>
          <a:xfrm>
            <a:off x="3161915" y="2256713"/>
            <a:ext cx="3569720" cy="276999"/>
          </a:xfrm>
          <a:prstGeom prst="rect">
            <a:avLst/>
          </a:prstGeom>
          <a:noFill/>
        </p:spPr>
        <p:txBody>
          <a:bodyPr wrap="square">
            <a:spAutoFit/>
          </a:bodyPr>
          <a:lstStyle/>
          <a:p>
            <a:r>
              <a:rPr lang="en-US" sz="1200" dirty="0"/>
              <a:t>Does the student like this?</a:t>
            </a:r>
          </a:p>
        </p:txBody>
      </p:sp>
      <p:sp>
        <p:nvSpPr>
          <p:cNvPr id="58" name="TextBox 57">
            <a:extLst>
              <a:ext uri="{FF2B5EF4-FFF2-40B4-BE49-F238E27FC236}">
                <a16:creationId xmlns:a16="http://schemas.microsoft.com/office/drawing/2014/main" id="{2C385573-EDD3-49C8-8F3F-930DFC378FE2}"/>
              </a:ext>
            </a:extLst>
          </p:cNvPr>
          <p:cNvSpPr txBox="1"/>
          <p:nvPr/>
        </p:nvSpPr>
        <p:spPr>
          <a:xfrm>
            <a:off x="3587365" y="2580890"/>
            <a:ext cx="3569720" cy="276999"/>
          </a:xfrm>
          <a:prstGeom prst="rect">
            <a:avLst/>
          </a:prstGeom>
          <a:noFill/>
        </p:spPr>
        <p:txBody>
          <a:bodyPr wrap="square">
            <a:spAutoFit/>
          </a:bodyPr>
          <a:lstStyle/>
          <a:p>
            <a:r>
              <a:rPr lang="en-US" sz="1200" dirty="0"/>
              <a:t>Does Penn State like this?</a:t>
            </a:r>
          </a:p>
        </p:txBody>
      </p:sp>
      <p:sp>
        <p:nvSpPr>
          <p:cNvPr id="59" name="TextBox 58">
            <a:extLst>
              <a:ext uri="{FF2B5EF4-FFF2-40B4-BE49-F238E27FC236}">
                <a16:creationId xmlns:a16="http://schemas.microsoft.com/office/drawing/2014/main" id="{ED012313-814E-4FE9-A76D-7ED2AE14E0F4}"/>
              </a:ext>
            </a:extLst>
          </p:cNvPr>
          <p:cNvSpPr txBox="1"/>
          <p:nvPr/>
        </p:nvSpPr>
        <p:spPr>
          <a:xfrm>
            <a:off x="4133465" y="2903397"/>
            <a:ext cx="3569720" cy="276999"/>
          </a:xfrm>
          <a:prstGeom prst="rect">
            <a:avLst/>
          </a:prstGeom>
          <a:noFill/>
        </p:spPr>
        <p:txBody>
          <a:bodyPr wrap="square">
            <a:spAutoFit/>
          </a:bodyPr>
          <a:lstStyle/>
          <a:p>
            <a:r>
              <a:rPr lang="en-US" sz="1200" b="1" dirty="0"/>
              <a:t>Does UMD like this?</a:t>
            </a:r>
          </a:p>
        </p:txBody>
      </p:sp>
    </p:spTree>
    <p:extLst>
      <p:ext uri="{BB962C8B-B14F-4D97-AF65-F5344CB8AC3E}">
        <p14:creationId xmlns:p14="http://schemas.microsoft.com/office/powerpoint/2010/main" val="2955765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 grpId="0"/>
      <p:bldP spid="58" grpId="0"/>
      <p:bldP spid="5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Affiliations</a:t>
            </a:r>
          </a:p>
        </p:txBody>
      </p:sp>
      <p:sp>
        <p:nvSpPr>
          <p:cNvPr id="4" name="Slide Number Placeholder 3">
            <a:extLst>
              <a:ext uri="{FF2B5EF4-FFF2-40B4-BE49-F238E27FC236}">
                <a16:creationId xmlns:a16="http://schemas.microsoft.com/office/drawing/2014/main" id="{84023328-CB3C-A44E-929C-BAB2102EE6B4}"/>
              </a:ext>
            </a:extLst>
          </p:cNvPr>
          <p:cNvSpPr>
            <a:spLocks noGrp="1"/>
          </p:cNvSpPr>
          <p:nvPr>
            <p:ph type="sldNum" sz="quarter" idx="12"/>
          </p:nvPr>
        </p:nvSpPr>
        <p:spPr/>
        <p:txBody>
          <a:bodyPr/>
          <a:lstStyle/>
          <a:p>
            <a:fld id="{A2EF37A0-74FC-AB4F-AE4C-D9BFC6719E9F}" type="slidenum">
              <a:rPr lang="en-US" smtClean="0"/>
              <a:t>9</a:t>
            </a:fld>
            <a:endParaRPr lang="en-US"/>
          </a:p>
        </p:txBody>
      </p:sp>
      <p:pic>
        <p:nvPicPr>
          <p:cNvPr id="26" name="Picture 25" descr="Icon&#10;&#10;Description automatically generated">
            <a:extLst>
              <a:ext uri="{FF2B5EF4-FFF2-40B4-BE49-F238E27FC236}">
                <a16:creationId xmlns:a16="http://schemas.microsoft.com/office/drawing/2014/main" id="{302C05A1-4C1C-4B74-818C-230BCA640D18}"/>
              </a:ext>
            </a:extLst>
          </p:cNvPr>
          <p:cNvPicPr>
            <a:picLocks noChangeAspect="1"/>
          </p:cNvPicPr>
          <p:nvPr/>
        </p:nvPicPr>
        <p:blipFill>
          <a:blip r:embed="rId3"/>
          <a:stretch>
            <a:fillRect/>
          </a:stretch>
        </p:blipFill>
        <p:spPr>
          <a:xfrm>
            <a:off x="1612082" y="1760137"/>
            <a:ext cx="1013506" cy="674077"/>
          </a:xfrm>
          <a:prstGeom prst="rect">
            <a:avLst/>
          </a:prstGeom>
        </p:spPr>
      </p:pic>
      <p:pic>
        <p:nvPicPr>
          <p:cNvPr id="39" name="Picture 38" descr="Icon&#10;&#10;Description automatically generated">
            <a:extLst>
              <a:ext uri="{FF2B5EF4-FFF2-40B4-BE49-F238E27FC236}">
                <a16:creationId xmlns:a16="http://schemas.microsoft.com/office/drawing/2014/main" id="{35322FF5-0765-4AB3-A51A-FF49BA5B3C84}"/>
              </a:ext>
            </a:extLst>
          </p:cNvPr>
          <p:cNvPicPr>
            <a:picLocks noChangeAspect="1"/>
          </p:cNvPicPr>
          <p:nvPr/>
        </p:nvPicPr>
        <p:blipFill>
          <a:blip r:embed="rId3"/>
          <a:stretch>
            <a:fillRect/>
          </a:stretch>
        </p:blipFill>
        <p:spPr>
          <a:xfrm>
            <a:off x="1612082" y="2594807"/>
            <a:ext cx="1013506" cy="674077"/>
          </a:xfrm>
          <a:prstGeom prst="rect">
            <a:avLst/>
          </a:prstGeom>
        </p:spPr>
      </p:pic>
      <p:pic>
        <p:nvPicPr>
          <p:cNvPr id="40" name="Picture 39" descr="Icon&#10;&#10;Description automatically generated">
            <a:extLst>
              <a:ext uri="{FF2B5EF4-FFF2-40B4-BE49-F238E27FC236}">
                <a16:creationId xmlns:a16="http://schemas.microsoft.com/office/drawing/2014/main" id="{0642E88F-0186-4C2B-83CB-CAE9AF3535ED}"/>
              </a:ext>
            </a:extLst>
          </p:cNvPr>
          <p:cNvPicPr>
            <a:picLocks noChangeAspect="1"/>
          </p:cNvPicPr>
          <p:nvPr/>
        </p:nvPicPr>
        <p:blipFill>
          <a:blip r:embed="rId3"/>
          <a:stretch>
            <a:fillRect/>
          </a:stretch>
        </p:blipFill>
        <p:spPr>
          <a:xfrm>
            <a:off x="1612082" y="3421284"/>
            <a:ext cx="1013506" cy="674077"/>
          </a:xfrm>
          <a:prstGeom prst="rect">
            <a:avLst/>
          </a:prstGeom>
        </p:spPr>
      </p:pic>
      <p:pic>
        <p:nvPicPr>
          <p:cNvPr id="41" name="Picture 40" descr="Icon&#10;&#10;Description automatically generated">
            <a:extLst>
              <a:ext uri="{FF2B5EF4-FFF2-40B4-BE49-F238E27FC236}">
                <a16:creationId xmlns:a16="http://schemas.microsoft.com/office/drawing/2014/main" id="{8ADC0870-41F9-4113-BE86-FB6838390C20}"/>
              </a:ext>
            </a:extLst>
          </p:cNvPr>
          <p:cNvPicPr>
            <a:picLocks noChangeAspect="1"/>
          </p:cNvPicPr>
          <p:nvPr/>
        </p:nvPicPr>
        <p:blipFill>
          <a:blip r:embed="rId4"/>
          <a:stretch>
            <a:fillRect/>
          </a:stretch>
        </p:blipFill>
        <p:spPr>
          <a:xfrm>
            <a:off x="1608900" y="4239567"/>
            <a:ext cx="1013506" cy="674077"/>
          </a:xfrm>
          <a:prstGeom prst="rect">
            <a:avLst/>
          </a:prstGeom>
        </p:spPr>
      </p:pic>
      <p:pic>
        <p:nvPicPr>
          <p:cNvPr id="42" name="Picture 41" descr="Icon&#10;&#10;Description automatically generated">
            <a:extLst>
              <a:ext uri="{FF2B5EF4-FFF2-40B4-BE49-F238E27FC236}">
                <a16:creationId xmlns:a16="http://schemas.microsoft.com/office/drawing/2014/main" id="{7FC2985B-74B3-49E1-8091-A3A9508D1914}"/>
              </a:ext>
            </a:extLst>
          </p:cNvPr>
          <p:cNvPicPr>
            <a:picLocks noChangeAspect="1"/>
          </p:cNvPicPr>
          <p:nvPr/>
        </p:nvPicPr>
        <p:blipFill>
          <a:blip r:embed="rId4"/>
          <a:stretch>
            <a:fillRect/>
          </a:stretch>
        </p:blipFill>
        <p:spPr>
          <a:xfrm>
            <a:off x="1612082" y="5057850"/>
            <a:ext cx="1013506" cy="674077"/>
          </a:xfrm>
          <a:prstGeom prst="rect">
            <a:avLst/>
          </a:prstGeom>
        </p:spPr>
      </p:pic>
      <p:pic>
        <p:nvPicPr>
          <p:cNvPr id="43" name="Picture 42" descr="Icon&#10;&#10;Description automatically generated">
            <a:extLst>
              <a:ext uri="{FF2B5EF4-FFF2-40B4-BE49-F238E27FC236}">
                <a16:creationId xmlns:a16="http://schemas.microsoft.com/office/drawing/2014/main" id="{D76B8093-E22E-4DEC-8DA9-63CCA1D86714}"/>
              </a:ext>
            </a:extLst>
          </p:cNvPr>
          <p:cNvPicPr>
            <a:picLocks noChangeAspect="1"/>
          </p:cNvPicPr>
          <p:nvPr/>
        </p:nvPicPr>
        <p:blipFill>
          <a:blip r:embed="rId5"/>
          <a:stretch>
            <a:fillRect/>
          </a:stretch>
        </p:blipFill>
        <p:spPr>
          <a:xfrm>
            <a:off x="1601458" y="5884327"/>
            <a:ext cx="1034061" cy="687748"/>
          </a:xfrm>
          <a:prstGeom prst="rect">
            <a:avLst/>
          </a:prstGeom>
        </p:spPr>
      </p:pic>
      <p:sp>
        <p:nvSpPr>
          <p:cNvPr id="44" name="TextBox 43">
            <a:extLst>
              <a:ext uri="{FF2B5EF4-FFF2-40B4-BE49-F238E27FC236}">
                <a16:creationId xmlns:a16="http://schemas.microsoft.com/office/drawing/2014/main" id="{B8D8D0E6-090B-4513-8AE6-9280751419E2}"/>
              </a:ext>
            </a:extLst>
          </p:cNvPr>
          <p:cNvSpPr txBox="1"/>
          <p:nvPr/>
        </p:nvSpPr>
        <p:spPr>
          <a:xfrm>
            <a:off x="1501140" y="1945958"/>
            <a:ext cx="510872" cy="307777"/>
          </a:xfrm>
          <a:prstGeom prst="rect">
            <a:avLst/>
          </a:prstGeom>
          <a:noFill/>
        </p:spPr>
        <p:txBody>
          <a:bodyPr wrap="square">
            <a:spAutoFit/>
          </a:bodyPr>
          <a:lstStyle/>
          <a:p>
            <a:r>
              <a:rPr lang="en-US" sz="1400" b="1" dirty="0">
                <a:solidFill>
                  <a:srgbClr val="FF0000"/>
                </a:solidFill>
              </a:rPr>
              <a:t>MD</a:t>
            </a:r>
          </a:p>
        </p:txBody>
      </p:sp>
      <p:sp>
        <p:nvSpPr>
          <p:cNvPr id="45" name="TextBox 44">
            <a:extLst>
              <a:ext uri="{FF2B5EF4-FFF2-40B4-BE49-F238E27FC236}">
                <a16:creationId xmlns:a16="http://schemas.microsoft.com/office/drawing/2014/main" id="{A7CDAF89-0FC7-4A89-9B02-6842B5BC291D}"/>
              </a:ext>
            </a:extLst>
          </p:cNvPr>
          <p:cNvSpPr txBox="1"/>
          <p:nvPr/>
        </p:nvSpPr>
        <p:spPr>
          <a:xfrm>
            <a:off x="1501140" y="2769763"/>
            <a:ext cx="510872" cy="307777"/>
          </a:xfrm>
          <a:prstGeom prst="rect">
            <a:avLst/>
          </a:prstGeom>
          <a:noFill/>
        </p:spPr>
        <p:txBody>
          <a:bodyPr wrap="square">
            <a:spAutoFit/>
          </a:bodyPr>
          <a:lstStyle/>
          <a:p>
            <a:r>
              <a:rPr lang="en-US" sz="1400" b="1" dirty="0">
                <a:solidFill>
                  <a:srgbClr val="FF0000"/>
                </a:solidFill>
              </a:rPr>
              <a:t>MD</a:t>
            </a:r>
          </a:p>
        </p:txBody>
      </p:sp>
      <p:sp>
        <p:nvSpPr>
          <p:cNvPr id="46" name="TextBox 45">
            <a:extLst>
              <a:ext uri="{FF2B5EF4-FFF2-40B4-BE49-F238E27FC236}">
                <a16:creationId xmlns:a16="http://schemas.microsoft.com/office/drawing/2014/main" id="{A5957509-CC23-4054-B9EC-7DA174F7DE4F}"/>
              </a:ext>
            </a:extLst>
          </p:cNvPr>
          <p:cNvSpPr txBox="1"/>
          <p:nvPr/>
        </p:nvSpPr>
        <p:spPr>
          <a:xfrm>
            <a:off x="1501140" y="3604433"/>
            <a:ext cx="514398" cy="307777"/>
          </a:xfrm>
          <a:prstGeom prst="rect">
            <a:avLst/>
          </a:prstGeom>
          <a:noFill/>
        </p:spPr>
        <p:txBody>
          <a:bodyPr wrap="square">
            <a:spAutoFit/>
          </a:bodyPr>
          <a:lstStyle/>
          <a:p>
            <a:r>
              <a:rPr lang="en-US" sz="1400" b="1" dirty="0">
                <a:solidFill>
                  <a:srgbClr val="FF0000"/>
                </a:solidFill>
              </a:rPr>
              <a:t>MD</a:t>
            </a:r>
          </a:p>
        </p:txBody>
      </p:sp>
      <p:sp>
        <p:nvSpPr>
          <p:cNvPr id="47" name="TextBox 46">
            <a:extLst>
              <a:ext uri="{FF2B5EF4-FFF2-40B4-BE49-F238E27FC236}">
                <a16:creationId xmlns:a16="http://schemas.microsoft.com/office/drawing/2014/main" id="{A58D8ECF-7BFB-40BA-B4A0-739A9FC8B166}"/>
              </a:ext>
            </a:extLst>
          </p:cNvPr>
          <p:cNvSpPr txBox="1"/>
          <p:nvPr/>
        </p:nvSpPr>
        <p:spPr>
          <a:xfrm>
            <a:off x="1496151" y="4418620"/>
            <a:ext cx="514398" cy="307777"/>
          </a:xfrm>
          <a:prstGeom prst="rect">
            <a:avLst/>
          </a:prstGeom>
          <a:noFill/>
        </p:spPr>
        <p:txBody>
          <a:bodyPr wrap="square">
            <a:spAutoFit/>
          </a:bodyPr>
          <a:lstStyle/>
          <a:p>
            <a:r>
              <a:rPr lang="en-US" sz="1400" b="1" dirty="0">
                <a:solidFill>
                  <a:srgbClr val="0400F4"/>
                </a:solidFill>
              </a:rPr>
              <a:t>PA</a:t>
            </a:r>
          </a:p>
        </p:txBody>
      </p:sp>
      <p:sp>
        <p:nvSpPr>
          <p:cNvPr id="48" name="TextBox 47">
            <a:extLst>
              <a:ext uri="{FF2B5EF4-FFF2-40B4-BE49-F238E27FC236}">
                <a16:creationId xmlns:a16="http://schemas.microsoft.com/office/drawing/2014/main" id="{AF0653B6-73E2-4834-8D4A-227BEF35CBAD}"/>
              </a:ext>
            </a:extLst>
          </p:cNvPr>
          <p:cNvSpPr txBox="1"/>
          <p:nvPr/>
        </p:nvSpPr>
        <p:spPr>
          <a:xfrm>
            <a:off x="1501140" y="5240999"/>
            <a:ext cx="514398" cy="307777"/>
          </a:xfrm>
          <a:prstGeom prst="rect">
            <a:avLst/>
          </a:prstGeom>
          <a:noFill/>
        </p:spPr>
        <p:txBody>
          <a:bodyPr wrap="square">
            <a:spAutoFit/>
          </a:bodyPr>
          <a:lstStyle/>
          <a:p>
            <a:r>
              <a:rPr lang="en-US" sz="1400" b="1" dirty="0">
                <a:solidFill>
                  <a:srgbClr val="0400F4"/>
                </a:solidFill>
              </a:rPr>
              <a:t>PA</a:t>
            </a:r>
          </a:p>
        </p:txBody>
      </p:sp>
      <p:sp>
        <p:nvSpPr>
          <p:cNvPr id="49" name="TextBox 48">
            <a:extLst>
              <a:ext uri="{FF2B5EF4-FFF2-40B4-BE49-F238E27FC236}">
                <a16:creationId xmlns:a16="http://schemas.microsoft.com/office/drawing/2014/main" id="{A675CFFF-9538-48AB-B1C5-356E6A2F23E7}"/>
              </a:ext>
            </a:extLst>
          </p:cNvPr>
          <p:cNvSpPr txBox="1"/>
          <p:nvPr/>
        </p:nvSpPr>
        <p:spPr>
          <a:xfrm>
            <a:off x="1501140" y="6074312"/>
            <a:ext cx="514398" cy="307777"/>
          </a:xfrm>
          <a:prstGeom prst="rect">
            <a:avLst/>
          </a:prstGeom>
          <a:noFill/>
        </p:spPr>
        <p:txBody>
          <a:bodyPr wrap="square">
            <a:spAutoFit/>
          </a:bodyPr>
          <a:lstStyle/>
          <a:p>
            <a:r>
              <a:rPr lang="en-US" sz="1400" b="1" dirty="0">
                <a:solidFill>
                  <a:srgbClr val="F49E00"/>
                </a:solidFill>
              </a:rPr>
              <a:t>WV</a:t>
            </a:r>
          </a:p>
        </p:txBody>
      </p:sp>
      <p:pic>
        <p:nvPicPr>
          <p:cNvPr id="50" name="Picture 49" descr="Logo&#10;&#10;Description automatically generated">
            <a:extLst>
              <a:ext uri="{FF2B5EF4-FFF2-40B4-BE49-F238E27FC236}">
                <a16:creationId xmlns:a16="http://schemas.microsoft.com/office/drawing/2014/main" id="{0EAB8D8B-D0BB-438B-ADFE-CCF845910AE1}"/>
              </a:ext>
            </a:extLst>
          </p:cNvPr>
          <p:cNvPicPr>
            <a:picLocks noChangeAspect="1"/>
          </p:cNvPicPr>
          <p:nvPr/>
        </p:nvPicPr>
        <p:blipFill>
          <a:blip r:embed="rId6"/>
          <a:stretch>
            <a:fillRect/>
          </a:stretch>
        </p:blipFill>
        <p:spPr>
          <a:xfrm>
            <a:off x="5217024" y="3487415"/>
            <a:ext cx="1301390" cy="970684"/>
          </a:xfrm>
          <a:prstGeom prst="rect">
            <a:avLst/>
          </a:prstGeom>
        </p:spPr>
      </p:pic>
      <p:pic>
        <p:nvPicPr>
          <p:cNvPr id="51" name="Picture 50" descr="Logo&#10;&#10;Description automatically generated">
            <a:extLst>
              <a:ext uri="{FF2B5EF4-FFF2-40B4-BE49-F238E27FC236}">
                <a16:creationId xmlns:a16="http://schemas.microsoft.com/office/drawing/2014/main" id="{165B1C93-968E-4FA0-86D9-C72AC31FF862}"/>
              </a:ext>
            </a:extLst>
          </p:cNvPr>
          <p:cNvPicPr>
            <a:picLocks noChangeAspect="1"/>
          </p:cNvPicPr>
          <p:nvPr/>
        </p:nvPicPr>
        <p:blipFill>
          <a:blip r:embed="rId7"/>
          <a:stretch>
            <a:fillRect/>
          </a:stretch>
        </p:blipFill>
        <p:spPr>
          <a:xfrm>
            <a:off x="5244193" y="1912537"/>
            <a:ext cx="1106993" cy="970684"/>
          </a:xfrm>
          <a:prstGeom prst="rect">
            <a:avLst/>
          </a:prstGeom>
        </p:spPr>
      </p:pic>
      <p:pic>
        <p:nvPicPr>
          <p:cNvPr id="52" name="Picture 51" descr="Logo&#10;&#10;Description automatically generated">
            <a:extLst>
              <a:ext uri="{FF2B5EF4-FFF2-40B4-BE49-F238E27FC236}">
                <a16:creationId xmlns:a16="http://schemas.microsoft.com/office/drawing/2014/main" id="{7F456A3E-B9B4-41E2-BD1B-A2DE177B4A74}"/>
              </a:ext>
            </a:extLst>
          </p:cNvPr>
          <p:cNvPicPr>
            <a:picLocks noChangeAspect="1"/>
          </p:cNvPicPr>
          <p:nvPr/>
        </p:nvPicPr>
        <p:blipFill>
          <a:blip r:embed="rId8"/>
          <a:stretch>
            <a:fillRect/>
          </a:stretch>
        </p:blipFill>
        <p:spPr>
          <a:xfrm>
            <a:off x="5280660" y="5066045"/>
            <a:ext cx="1034061" cy="1065270"/>
          </a:xfrm>
          <a:prstGeom prst="rect">
            <a:avLst/>
          </a:prstGeom>
        </p:spPr>
      </p:pic>
      <p:sp>
        <p:nvSpPr>
          <p:cNvPr id="53" name="TextBox 52">
            <a:extLst>
              <a:ext uri="{FF2B5EF4-FFF2-40B4-BE49-F238E27FC236}">
                <a16:creationId xmlns:a16="http://schemas.microsoft.com/office/drawing/2014/main" id="{5B3A5942-6B31-4B25-9D67-08EAC1D543E5}"/>
              </a:ext>
            </a:extLst>
          </p:cNvPr>
          <p:cNvSpPr txBox="1"/>
          <p:nvPr/>
        </p:nvSpPr>
        <p:spPr>
          <a:xfrm>
            <a:off x="6779895" y="3788091"/>
            <a:ext cx="1301390" cy="369332"/>
          </a:xfrm>
          <a:prstGeom prst="rect">
            <a:avLst/>
          </a:prstGeom>
          <a:noFill/>
        </p:spPr>
        <p:txBody>
          <a:bodyPr wrap="square">
            <a:spAutoFit/>
          </a:bodyPr>
          <a:lstStyle/>
          <a:p>
            <a:r>
              <a:rPr lang="en-US" dirty="0"/>
              <a:t>Capacity 1</a:t>
            </a:r>
          </a:p>
        </p:txBody>
      </p:sp>
      <p:sp>
        <p:nvSpPr>
          <p:cNvPr id="54" name="TextBox 53">
            <a:extLst>
              <a:ext uri="{FF2B5EF4-FFF2-40B4-BE49-F238E27FC236}">
                <a16:creationId xmlns:a16="http://schemas.microsoft.com/office/drawing/2014/main" id="{8E97713A-DC5A-4CD2-A010-8DB73BFFFA19}"/>
              </a:ext>
            </a:extLst>
          </p:cNvPr>
          <p:cNvSpPr txBox="1"/>
          <p:nvPr/>
        </p:nvSpPr>
        <p:spPr>
          <a:xfrm>
            <a:off x="6779895" y="2369682"/>
            <a:ext cx="1301390" cy="369332"/>
          </a:xfrm>
          <a:prstGeom prst="rect">
            <a:avLst/>
          </a:prstGeom>
          <a:noFill/>
        </p:spPr>
        <p:txBody>
          <a:bodyPr wrap="square">
            <a:spAutoFit/>
          </a:bodyPr>
          <a:lstStyle/>
          <a:p>
            <a:r>
              <a:rPr lang="en-US" dirty="0"/>
              <a:t>Capacity 1</a:t>
            </a:r>
          </a:p>
        </p:txBody>
      </p:sp>
      <p:sp>
        <p:nvSpPr>
          <p:cNvPr id="55" name="TextBox 54">
            <a:extLst>
              <a:ext uri="{FF2B5EF4-FFF2-40B4-BE49-F238E27FC236}">
                <a16:creationId xmlns:a16="http://schemas.microsoft.com/office/drawing/2014/main" id="{7FF99F86-623D-490A-8DBB-7429C2D7DED1}"/>
              </a:ext>
            </a:extLst>
          </p:cNvPr>
          <p:cNvSpPr txBox="1"/>
          <p:nvPr/>
        </p:nvSpPr>
        <p:spPr>
          <a:xfrm>
            <a:off x="6779895" y="5229348"/>
            <a:ext cx="1301390" cy="369332"/>
          </a:xfrm>
          <a:prstGeom prst="rect">
            <a:avLst/>
          </a:prstGeom>
          <a:noFill/>
        </p:spPr>
        <p:txBody>
          <a:bodyPr wrap="square">
            <a:spAutoFit/>
          </a:bodyPr>
          <a:lstStyle/>
          <a:p>
            <a:r>
              <a:rPr lang="en-US" dirty="0"/>
              <a:t>Capacity 1</a:t>
            </a:r>
          </a:p>
        </p:txBody>
      </p:sp>
      <p:cxnSp>
        <p:nvCxnSpPr>
          <p:cNvPr id="56" name="Straight Connector 55">
            <a:extLst>
              <a:ext uri="{FF2B5EF4-FFF2-40B4-BE49-F238E27FC236}">
                <a16:creationId xmlns:a16="http://schemas.microsoft.com/office/drawing/2014/main" id="{35059D92-E4FB-48A3-BAF6-1CECB9903B7D}"/>
              </a:ext>
            </a:extLst>
          </p:cNvPr>
          <p:cNvCxnSpPr/>
          <p:nvPr/>
        </p:nvCxnSpPr>
        <p:spPr>
          <a:xfrm>
            <a:off x="2625588" y="2097176"/>
            <a:ext cx="2591436" cy="1875581"/>
          </a:xfrm>
          <a:prstGeom prst="line">
            <a:avLst/>
          </a:prstGeom>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14719304-53F1-4622-B460-8C624DF6621B}"/>
              </a:ext>
            </a:extLst>
          </p:cNvPr>
          <p:cNvCxnSpPr>
            <a:cxnSpLocks/>
            <a:stCxn id="41" idx="3"/>
            <a:endCxn id="51" idx="1"/>
          </p:cNvCxnSpPr>
          <p:nvPr/>
        </p:nvCxnSpPr>
        <p:spPr>
          <a:xfrm flipV="1">
            <a:off x="2622406" y="2397879"/>
            <a:ext cx="2621787" cy="2178727"/>
          </a:xfrm>
          <a:prstGeom prst="line">
            <a:avLst/>
          </a:prstGeom>
        </p:spPr>
        <p:style>
          <a:lnRef idx="1">
            <a:schemeClr val="dk1"/>
          </a:lnRef>
          <a:fillRef idx="0">
            <a:schemeClr val="dk1"/>
          </a:fillRef>
          <a:effectRef idx="0">
            <a:schemeClr val="dk1"/>
          </a:effectRef>
          <a:fontRef idx="minor">
            <a:schemeClr val="tx1"/>
          </a:fontRef>
        </p:style>
      </p:cxnSp>
      <p:sp>
        <p:nvSpPr>
          <p:cNvPr id="30" name="TextBox 29">
            <a:extLst>
              <a:ext uri="{FF2B5EF4-FFF2-40B4-BE49-F238E27FC236}">
                <a16:creationId xmlns:a16="http://schemas.microsoft.com/office/drawing/2014/main" id="{06323A42-54CD-4F82-9E0E-0F5C29B59E97}"/>
              </a:ext>
            </a:extLst>
          </p:cNvPr>
          <p:cNvSpPr txBox="1"/>
          <p:nvPr/>
        </p:nvSpPr>
        <p:spPr>
          <a:xfrm>
            <a:off x="5306877" y="2850300"/>
            <a:ext cx="3027497" cy="461665"/>
          </a:xfrm>
          <a:prstGeom prst="rect">
            <a:avLst/>
          </a:prstGeom>
          <a:noFill/>
        </p:spPr>
        <p:txBody>
          <a:bodyPr wrap="square">
            <a:spAutoFit/>
          </a:bodyPr>
          <a:lstStyle/>
          <a:p>
            <a:r>
              <a:rPr lang="en-US" sz="1200" dirty="0"/>
              <a:t>UMD likes its match but REALLY prefers its students to go to WVU than PSU. </a:t>
            </a:r>
          </a:p>
        </p:txBody>
      </p:sp>
      <p:sp>
        <p:nvSpPr>
          <p:cNvPr id="32" name="TextBox 31">
            <a:extLst>
              <a:ext uri="{FF2B5EF4-FFF2-40B4-BE49-F238E27FC236}">
                <a16:creationId xmlns:a16="http://schemas.microsoft.com/office/drawing/2014/main" id="{BAED3A47-2CC4-4A72-B60A-EC429B113CD9}"/>
              </a:ext>
            </a:extLst>
          </p:cNvPr>
          <p:cNvSpPr txBox="1"/>
          <p:nvPr/>
        </p:nvSpPr>
        <p:spPr>
          <a:xfrm>
            <a:off x="167637" y="5954857"/>
            <a:ext cx="1651637" cy="461665"/>
          </a:xfrm>
          <a:prstGeom prst="rect">
            <a:avLst/>
          </a:prstGeom>
          <a:noFill/>
        </p:spPr>
        <p:txBody>
          <a:bodyPr wrap="square">
            <a:spAutoFit/>
          </a:bodyPr>
          <a:lstStyle/>
          <a:p>
            <a:r>
              <a:rPr lang="en-US" sz="1200" dirty="0"/>
              <a:t>Student would rather match to UMD</a:t>
            </a:r>
          </a:p>
        </p:txBody>
      </p:sp>
      <p:cxnSp>
        <p:nvCxnSpPr>
          <p:cNvPr id="33" name="Straight Connector 32">
            <a:extLst>
              <a:ext uri="{FF2B5EF4-FFF2-40B4-BE49-F238E27FC236}">
                <a16:creationId xmlns:a16="http://schemas.microsoft.com/office/drawing/2014/main" id="{DC43ADB6-391F-4E02-843F-86E4A51AF524}"/>
              </a:ext>
            </a:extLst>
          </p:cNvPr>
          <p:cNvCxnSpPr>
            <a:cxnSpLocks/>
            <a:stCxn id="43" idx="3"/>
            <a:endCxn id="52" idx="1"/>
          </p:cNvCxnSpPr>
          <p:nvPr/>
        </p:nvCxnSpPr>
        <p:spPr>
          <a:xfrm flipV="1">
            <a:off x="2635519" y="5598680"/>
            <a:ext cx="2645141" cy="629521"/>
          </a:xfrm>
          <a:prstGeom prst="line">
            <a:avLst/>
          </a:prstGeom>
        </p:spPr>
        <p:style>
          <a:lnRef idx="1">
            <a:schemeClr val="dk1"/>
          </a:lnRef>
          <a:fillRef idx="0">
            <a:schemeClr val="dk1"/>
          </a:fillRef>
          <a:effectRef idx="0">
            <a:schemeClr val="dk1"/>
          </a:effectRef>
          <a:fontRef idx="minor">
            <a:schemeClr val="tx1"/>
          </a:fontRef>
        </p:style>
      </p:cxnSp>
      <p:sp>
        <p:nvSpPr>
          <p:cNvPr id="36" name="Multiplication Sign 35">
            <a:extLst>
              <a:ext uri="{FF2B5EF4-FFF2-40B4-BE49-F238E27FC236}">
                <a16:creationId xmlns:a16="http://schemas.microsoft.com/office/drawing/2014/main" id="{54A593A9-2804-48B0-98BB-A0ACF25455EF}"/>
              </a:ext>
            </a:extLst>
          </p:cNvPr>
          <p:cNvSpPr/>
          <p:nvPr/>
        </p:nvSpPr>
        <p:spPr>
          <a:xfrm>
            <a:off x="4520537" y="2564168"/>
            <a:ext cx="509302" cy="476537"/>
          </a:xfrm>
          <a:prstGeom prst="mathMultiply">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68F6FA64-CDEB-4C38-B0EA-0258C5202682}"/>
              </a:ext>
            </a:extLst>
          </p:cNvPr>
          <p:cNvSpPr txBox="1"/>
          <p:nvPr/>
        </p:nvSpPr>
        <p:spPr>
          <a:xfrm>
            <a:off x="237513" y="1799981"/>
            <a:ext cx="1651636" cy="461665"/>
          </a:xfrm>
          <a:prstGeom prst="rect">
            <a:avLst/>
          </a:prstGeom>
          <a:noFill/>
        </p:spPr>
        <p:txBody>
          <a:bodyPr wrap="square">
            <a:spAutoFit/>
          </a:bodyPr>
          <a:lstStyle/>
          <a:p>
            <a:r>
              <a:rPr lang="en-US" sz="1200" dirty="0"/>
              <a:t>Student would rather match to WVU</a:t>
            </a:r>
          </a:p>
        </p:txBody>
      </p:sp>
    </p:spTree>
    <p:extLst>
      <p:ext uri="{BB962C8B-B14F-4D97-AF65-F5344CB8AC3E}">
        <p14:creationId xmlns:p14="http://schemas.microsoft.com/office/powerpoint/2010/main" val="2773550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Essential.thmx</Template>
  <TotalTime>14044</TotalTime>
  <Words>2927</Words>
  <Application>Microsoft Office PowerPoint</Application>
  <PresentationFormat>On-screen Show (4:3)</PresentationFormat>
  <Paragraphs>483</Paragraphs>
  <Slides>35</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35</vt:i4>
      </vt:variant>
    </vt:vector>
  </HeadingPairs>
  <TitlesOfParts>
    <vt:vector size="40" baseType="lpstr">
      <vt:lpstr>Arial</vt:lpstr>
      <vt:lpstr>Arial Black</vt:lpstr>
      <vt:lpstr>Calibri</vt:lpstr>
      <vt:lpstr>Cambria Math</vt:lpstr>
      <vt:lpstr>Essential</vt:lpstr>
      <vt:lpstr>Mechanism Design</vt:lpstr>
      <vt:lpstr>Quiz Review!</vt:lpstr>
      <vt:lpstr>Last Week</vt:lpstr>
      <vt:lpstr>This class: The Affiliate Matching Problem (Dooley &amp; Dickerson ‘20)</vt:lpstr>
      <vt:lpstr>Activity time!</vt:lpstr>
      <vt:lpstr>The basis: One-to-Many</vt:lpstr>
      <vt:lpstr>Affiliations</vt:lpstr>
      <vt:lpstr>Affiliations</vt:lpstr>
      <vt:lpstr>Affiliations</vt:lpstr>
      <vt:lpstr>Affiliations</vt:lpstr>
      <vt:lpstr>Affiliations</vt:lpstr>
      <vt:lpstr>Affiliations</vt:lpstr>
      <vt:lpstr>Affiliations: A Mathematical Formulation</vt:lpstr>
      <vt:lpstr>Underlying Preferences</vt:lpstr>
      <vt:lpstr>Underlying Preferences</vt:lpstr>
      <vt:lpstr>Underlying Preferences</vt:lpstr>
      <vt:lpstr>Underlying Preferences</vt:lpstr>
      <vt:lpstr>Underlying Preferences</vt:lpstr>
      <vt:lpstr>Underlying Preferences</vt:lpstr>
      <vt:lpstr>Consistent Preferences</vt:lpstr>
      <vt:lpstr>Consistent Preferences</vt:lpstr>
      <vt:lpstr>Survey: do real preferences vary?</vt:lpstr>
      <vt:lpstr>Are people consistent?</vt:lpstr>
      <vt:lpstr>Survey Limitations </vt:lpstr>
      <vt:lpstr>Greedy Stability</vt:lpstr>
      <vt:lpstr>Greedy Stability</vt:lpstr>
      <vt:lpstr>Greedy Stability</vt:lpstr>
      <vt:lpstr>Properties of Greedy Stability</vt:lpstr>
      <vt:lpstr>Properties of Greedy Stability</vt:lpstr>
      <vt:lpstr>Int. Linear Program for Greedy Stability</vt:lpstr>
      <vt:lpstr>Designing Affiliate Matching Mechanisms</vt:lpstr>
      <vt:lpstr>Extension: Dichotomous preferences</vt:lpstr>
      <vt:lpstr>Extension: Dichotomous preferences</vt:lpstr>
      <vt:lpstr>The Value of Dichotomous Prefs</vt:lpstr>
      <vt:lpstr>Here IS A DOGGO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Kidney Exchange at CMU</dc:title>
  <dc:creator>John Dickerson</dc:creator>
  <cp:lastModifiedBy>Marina Knittel</cp:lastModifiedBy>
  <cp:revision>1497</cp:revision>
  <cp:lastPrinted>2018-02-28T22:43:58Z</cp:lastPrinted>
  <dcterms:created xsi:type="dcterms:W3CDTF">2013-03-05T15:39:19Z</dcterms:created>
  <dcterms:modified xsi:type="dcterms:W3CDTF">2022-02-21T17:56:32Z</dcterms:modified>
</cp:coreProperties>
</file>

<file path=docProps/thumbnail.jpeg>
</file>